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8" r:id="rId22"/>
    <p:sldId id="273" r:id="rId23"/>
    <p:sldId id="279" r:id="rId24"/>
    <p:sldId id="274" r:id="rId25"/>
    <p:sldId id="275" r:id="rId26"/>
    <p:sldId id="276" r:id="rId27"/>
    <p:sldId id="277" r:id="rId28"/>
  </p:sldIdLst>
  <p:sldSz cx="24377650" cy="1371600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2" d="100"/>
          <a:sy n="32" d="100"/>
        </p:scale>
        <p:origin x="9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9CD21B54-644F-4A18-937B-F5EA0A1A5F9C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‹nº›</a:t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90000" tIns="45000" rIns="90000" bIns="45000" anchor="ctr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3C7D4CA5-EDB0-43CE-8F86-F215D0682BC1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‹nº›</a:t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/>
            </a:endParaRPr>
          </a:p>
        </p:txBody>
      </p:sp>
      <p:sp>
        <p:nvSpPr>
          <p:cNvPr id="41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3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1218600" y="3209400"/>
            <a:ext cx="21939480" cy="7954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8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6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0442902D-CEBC-4F2D-AED4-A91FEB3EFF36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‹nº›</a:t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15357240" y="0"/>
            <a:ext cx="7029360" cy="11880000"/>
          </a:xfrm>
          <a:prstGeom prst="rect">
            <a:avLst/>
          </a:prstGeom>
        </p:spPr>
        <p:txBody>
          <a:bodyPr lIns="90000" tIns="45000" rIns="90000" bIns="45000" anchor="ctr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</a:p>
        </p:txBody>
      </p:sp>
      <p:sp>
        <p:nvSpPr>
          <p:cNvPr id="83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AE029397-41D0-47E8-B1C9-27D4BD8A896B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‹nº›</a:t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16928280" y="0"/>
            <a:ext cx="7449120" cy="13715640"/>
          </a:xfrm>
          <a:prstGeom prst="rect">
            <a:avLst/>
          </a:prstGeom>
        </p:spPr>
        <p:txBody>
          <a:bodyPr lIns="90000" tIns="45000" rIns="90000" bIns="45000" anchor="ctr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</a:p>
        </p:txBody>
      </p:sp>
      <p:sp>
        <p:nvSpPr>
          <p:cNvPr id="123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openxmlformats.org/officeDocument/2006/relationships/image" Target="../media/image1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jpe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Espaço Reservado para Imagem 7"/>
          <p:cNvPicPr/>
          <p:nvPr/>
        </p:nvPicPr>
        <p:blipFill>
          <a:blip r:embed="rId2"/>
          <a:srcRect t="7805" b="35026"/>
          <a:stretch/>
        </p:blipFill>
        <p:spPr>
          <a:xfrm>
            <a:off x="0" y="0"/>
            <a:ext cx="24377400" cy="9291240"/>
          </a:xfrm>
          <a:prstGeom prst="rect">
            <a:avLst/>
          </a:prstGeom>
          <a:ln>
            <a:noFill/>
          </a:ln>
        </p:spPr>
      </p:pic>
      <p:sp>
        <p:nvSpPr>
          <p:cNvPr id="161" name="CustomShape 1"/>
          <p:cNvSpPr/>
          <p:nvPr/>
        </p:nvSpPr>
        <p:spPr>
          <a:xfrm>
            <a:off x="0" y="0"/>
            <a:ext cx="24377400" cy="92916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0" y="9291960"/>
            <a:ext cx="24377400" cy="442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3"/>
          <p:cNvSpPr/>
          <p:nvPr/>
        </p:nvSpPr>
        <p:spPr>
          <a:xfrm>
            <a:off x="4044240" y="6681960"/>
            <a:ext cx="52455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400" b="0" strike="noStrike" spc="-1">
                <a:solidFill>
                  <a:srgbClr val="FFFFFF"/>
                </a:solidFill>
                <a:latin typeface="Montserrat Light"/>
                <a:ea typeface="Montserrat Light"/>
              </a:rPr>
              <a:t>QUANTO VALE SUA SEGURANÇA?</a:t>
            </a:r>
            <a:endParaRPr lang="pt-BR" sz="2400" b="0" strike="noStrike" spc="-1">
              <a:latin typeface="Arial"/>
            </a:endParaRPr>
          </a:p>
        </p:txBody>
      </p:sp>
      <p:grpSp>
        <p:nvGrpSpPr>
          <p:cNvPr id="164" name="Group 4"/>
          <p:cNvGrpSpPr/>
          <p:nvPr/>
        </p:nvGrpSpPr>
        <p:grpSpPr>
          <a:xfrm>
            <a:off x="2032920" y="1472040"/>
            <a:ext cx="20311200" cy="132120"/>
            <a:chOff x="2032920" y="1472040"/>
            <a:chExt cx="20311200" cy="132120"/>
          </a:xfrm>
        </p:grpSpPr>
        <p:sp>
          <p:nvSpPr>
            <p:cNvPr id="165" name="CustomShape 5"/>
            <p:cNvSpPr/>
            <p:nvPr/>
          </p:nvSpPr>
          <p:spPr>
            <a:xfrm>
              <a:off x="2032920" y="1472040"/>
              <a:ext cx="20311200" cy="13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6" name="CustomShape 6"/>
            <p:cNvSpPr/>
            <p:nvPr/>
          </p:nvSpPr>
          <p:spPr>
            <a:xfrm>
              <a:off x="2032920" y="1472040"/>
              <a:ext cx="1838520" cy="13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67" name="Imagem 12"/>
          <p:cNvPicPr/>
          <p:nvPr/>
        </p:nvPicPr>
        <p:blipFill>
          <a:blip r:embed="rId3"/>
          <a:stretch/>
        </p:blipFill>
        <p:spPr>
          <a:xfrm>
            <a:off x="2032920" y="4645800"/>
            <a:ext cx="9043920" cy="218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-86040" y="0"/>
            <a:ext cx="9071280" cy="13715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2"/>
          <p:cNvSpPr/>
          <p:nvPr/>
        </p:nvSpPr>
        <p:spPr>
          <a:xfrm>
            <a:off x="1958651" y="2202120"/>
            <a:ext cx="32598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FCF7E0"/>
                </a:solidFill>
                <a:latin typeface="Lato Black"/>
                <a:ea typeface="Lato Black"/>
              </a:rPr>
              <a:t>Canvas</a:t>
            </a:r>
            <a:endParaRPr lang="pt-BR" sz="6000" b="0" strike="noStrike" spc="-1" dirty="0">
              <a:latin typeface="Arial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F5E5A2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/>
            </a:endParaRPr>
          </a:p>
        </p:txBody>
      </p:sp>
      <p:grpSp>
        <p:nvGrpSpPr>
          <p:cNvPr id="246" name="Group 4"/>
          <p:cNvGrpSpPr/>
          <p:nvPr/>
        </p:nvGrpSpPr>
        <p:grpSpPr>
          <a:xfrm>
            <a:off x="1593000" y="3869640"/>
            <a:ext cx="9071280" cy="5834520"/>
            <a:chOff x="1593000" y="3869640"/>
            <a:chExt cx="9071280" cy="5834520"/>
          </a:xfrm>
        </p:grpSpPr>
        <p:sp>
          <p:nvSpPr>
            <p:cNvPr id="247" name="CustomShape 5"/>
            <p:cNvSpPr/>
            <p:nvPr/>
          </p:nvSpPr>
          <p:spPr>
            <a:xfrm>
              <a:off x="1593000" y="3869640"/>
              <a:ext cx="9071280" cy="583452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8" name="CustomShape 6"/>
            <p:cNvSpPr/>
            <p:nvPr/>
          </p:nvSpPr>
          <p:spPr>
            <a:xfrm>
              <a:off x="2437560" y="4736880"/>
              <a:ext cx="6116040" cy="17355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Montserrat"/>
                  <a:ea typeface="Montserrat"/>
                </a:rPr>
                <a:t>Proposta</a:t>
              </a:r>
              <a:r>
                <a:rPr lang="pt-BR" sz="5400" b="1" strike="noStrike" spc="-1">
                  <a:solidFill>
                    <a:srgbClr val="FFFFFF"/>
                  </a:solidFill>
                  <a:latin typeface="Montserrat"/>
                  <a:ea typeface="Montserrat"/>
                </a:rPr>
                <a:t> de Valor</a:t>
              </a:r>
              <a:endParaRPr lang="pt-BR" sz="5400" b="0" strike="noStrike" spc="-1">
                <a:latin typeface="Arial"/>
              </a:endParaRPr>
            </a:p>
          </p:txBody>
        </p:sp>
        <p:sp>
          <p:nvSpPr>
            <p:cNvPr id="249" name="CustomShape 7"/>
            <p:cNvSpPr/>
            <p:nvPr/>
          </p:nvSpPr>
          <p:spPr>
            <a:xfrm>
              <a:off x="2437560" y="5904360"/>
              <a:ext cx="7642440" cy="3137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Montserrat Bold"/>
                </a:rPr>
                <a:t>Proporcionar ao usuário a experiência de uma aplicação segura, resultando em economia e redução de risco ao negócio.</a:t>
              </a:r>
              <a:endParaRPr lang="pt-BR" sz="4000" b="0" strike="noStrike" spc="-1">
                <a:latin typeface="Arial"/>
              </a:endParaRPr>
            </a:p>
          </p:txBody>
        </p:sp>
      </p:grpSp>
      <p:grpSp>
        <p:nvGrpSpPr>
          <p:cNvPr id="250" name="Group 8"/>
          <p:cNvGrpSpPr/>
          <p:nvPr/>
        </p:nvGrpSpPr>
        <p:grpSpPr>
          <a:xfrm>
            <a:off x="12155040" y="1819440"/>
            <a:ext cx="9071280" cy="5834520"/>
            <a:chOff x="12155040" y="1819440"/>
            <a:chExt cx="9071280" cy="5834520"/>
          </a:xfrm>
        </p:grpSpPr>
        <p:sp>
          <p:nvSpPr>
            <p:cNvPr id="251" name="CustomShape 9"/>
            <p:cNvSpPr/>
            <p:nvPr/>
          </p:nvSpPr>
          <p:spPr>
            <a:xfrm>
              <a:off x="12155040" y="1819440"/>
              <a:ext cx="9071280" cy="583452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2" name="CustomShape 10"/>
            <p:cNvSpPr/>
            <p:nvPr/>
          </p:nvSpPr>
          <p:spPr>
            <a:xfrm>
              <a:off x="12999960" y="2686320"/>
              <a:ext cx="6116040" cy="821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Montserrat"/>
                  <a:ea typeface="Montserrat"/>
                </a:rPr>
                <a:t>Segmento</a:t>
              </a:r>
              <a:endParaRPr lang="pt-BR" sz="4800" b="0" strike="noStrike" spc="-1">
                <a:latin typeface="Arial"/>
              </a:endParaRPr>
            </a:p>
          </p:txBody>
        </p:sp>
        <p:sp>
          <p:nvSpPr>
            <p:cNvPr id="253" name="CustomShape 11"/>
            <p:cNvSpPr/>
            <p:nvPr/>
          </p:nvSpPr>
          <p:spPr>
            <a:xfrm>
              <a:off x="12999960" y="3854160"/>
              <a:ext cx="7642440" cy="2528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Montserrat Bold"/>
                </a:rPr>
                <a:t>Empresas de pequeno e médio porte no segmento de tecnologia que buscam por proteção ao seu negócio</a:t>
              </a:r>
              <a:endParaRPr lang="pt-BR" sz="4000" b="0" strike="noStrike" spc="-1">
                <a:latin typeface="Arial"/>
              </a:endParaRPr>
            </a:p>
          </p:txBody>
        </p:sp>
      </p:grpSp>
      <p:grpSp>
        <p:nvGrpSpPr>
          <p:cNvPr id="254" name="Group 12"/>
          <p:cNvGrpSpPr/>
          <p:nvPr/>
        </p:nvGrpSpPr>
        <p:grpSpPr>
          <a:xfrm>
            <a:off x="12155040" y="8521200"/>
            <a:ext cx="9071280" cy="4184640"/>
            <a:chOff x="12155040" y="8521200"/>
            <a:chExt cx="9071280" cy="4184640"/>
          </a:xfrm>
        </p:grpSpPr>
        <p:sp>
          <p:nvSpPr>
            <p:cNvPr id="255" name="CustomShape 13"/>
            <p:cNvSpPr/>
            <p:nvPr/>
          </p:nvSpPr>
          <p:spPr>
            <a:xfrm>
              <a:off x="12155040" y="8521200"/>
              <a:ext cx="9071280" cy="418464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6" name="CustomShape 14"/>
            <p:cNvSpPr/>
            <p:nvPr/>
          </p:nvSpPr>
          <p:spPr>
            <a:xfrm>
              <a:off x="12999960" y="8995320"/>
              <a:ext cx="6116040" cy="821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Montserrat"/>
                  <a:ea typeface="Montserrat"/>
                </a:rPr>
                <a:t>Recursos Chave</a:t>
              </a:r>
              <a:endParaRPr lang="pt-BR" sz="4800" b="0" strike="noStrike" spc="-1">
                <a:latin typeface="Arial"/>
              </a:endParaRPr>
            </a:p>
          </p:txBody>
        </p:sp>
        <p:sp>
          <p:nvSpPr>
            <p:cNvPr id="257" name="CustomShape 15"/>
            <p:cNvSpPr/>
            <p:nvPr/>
          </p:nvSpPr>
          <p:spPr>
            <a:xfrm>
              <a:off x="12999960" y="10163160"/>
              <a:ext cx="7642440" cy="19180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Montserrat Bold"/>
                </a:rPr>
                <a:t>Servidor, Provedor de Internet, Plataforma Azure e funcionários.</a:t>
              </a:r>
              <a:endParaRPr lang="pt-BR" sz="4000" b="0" strike="noStrike" spc="-1">
                <a:latin typeface="Arial"/>
              </a:endParaRPr>
            </a:p>
          </p:txBody>
        </p:sp>
      </p:grpSp>
      <p:grpSp>
        <p:nvGrpSpPr>
          <p:cNvPr id="258" name="Group 16"/>
          <p:cNvGrpSpPr/>
          <p:nvPr/>
        </p:nvGrpSpPr>
        <p:grpSpPr>
          <a:xfrm>
            <a:off x="1593000" y="10163160"/>
            <a:ext cx="9071280" cy="3088080"/>
            <a:chOff x="1593000" y="10163160"/>
            <a:chExt cx="9071280" cy="3088080"/>
          </a:xfrm>
        </p:grpSpPr>
        <p:sp>
          <p:nvSpPr>
            <p:cNvPr id="259" name="CustomShape 17"/>
            <p:cNvSpPr/>
            <p:nvPr/>
          </p:nvSpPr>
          <p:spPr>
            <a:xfrm>
              <a:off x="1593000" y="10163160"/>
              <a:ext cx="9071280" cy="308808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0" name="CustomShape 18"/>
            <p:cNvSpPr/>
            <p:nvPr/>
          </p:nvSpPr>
          <p:spPr>
            <a:xfrm>
              <a:off x="2437560" y="10478880"/>
              <a:ext cx="6116040" cy="821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Montserrat"/>
                  <a:ea typeface="Montserrat"/>
                </a:rPr>
                <a:t>Parceiros Chave</a:t>
              </a:r>
              <a:endParaRPr lang="pt-BR" sz="4800" b="0" strike="noStrike" spc="-1">
                <a:latin typeface="Arial"/>
              </a:endParaRPr>
            </a:p>
          </p:txBody>
        </p:sp>
        <p:sp>
          <p:nvSpPr>
            <p:cNvPr id="261" name="CustomShape 19"/>
            <p:cNvSpPr/>
            <p:nvPr/>
          </p:nvSpPr>
          <p:spPr>
            <a:xfrm>
              <a:off x="2437560" y="11563560"/>
              <a:ext cx="7642440" cy="699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Montserrat Bold"/>
                </a:rPr>
                <a:t>Condominios</a:t>
              </a:r>
              <a:endParaRPr lang="pt-BR" sz="4000" b="0" strike="noStrike" spc="-1">
                <a:latin typeface="Arial"/>
              </a:endParaRPr>
            </a:p>
          </p:txBody>
        </p:sp>
      </p:grpSp>
      <p:pic>
        <p:nvPicPr>
          <p:cNvPr id="262" name="Imagem 22"/>
          <p:cNvPicPr/>
          <p:nvPr/>
        </p:nvPicPr>
        <p:blipFill>
          <a:blip r:embed="rId2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2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-86040" y="0"/>
            <a:ext cx="9071280" cy="13715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2"/>
          <p:cNvSpPr/>
          <p:nvPr/>
        </p:nvSpPr>
        <p:spPr>
          <a:xfrm>
            <a:off x="1930942" y="2197800"/>
            <a:ext cx="32598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FCF7E0"/>
                </a:solidFill>
                <a:latin typeface="Lato Black"/>
                <a:ea typeface="Lato Black"/>
              </a:rPr>
              <a:t>Canvas</a:t>
            </a:r>
            <a:endParaRPr lang="pt-BR" sz="6000" b="0" strike="noStrike" spc="-1" dirty="0">
              <a:latin typeface="Arial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F5E5A2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/>
            </a:endParaRPr>
          </a:p>
        </p:txBody>
      </p:sp>
      <p:grpSp>
        <p:nvGrpSpPr>
          <p:cNvPr id="266" name="Group 4"/>
          <p:cNvGrpSpPr/>
          <p:nvPr/>
        </p:nvGrpSpPr>
        <p:grpSpPr>
          <a:xfrm>
            <a:off x="1593000" y="3869640"/>
            <a:ext cx="9071280" cy="4835160"/>
            <a:chOff x="1593000" y="3869640"/>
            <a:chExt cx="9071280" cy="4835160"/>
          </a:xfrm>
        </p:grpSpPr>
        <p:sp>
          <p:nvSpPr>
            <p:cNvPr id="267" name="CustomShape 5"/>
            <p:cNvSpPr/>
            <p:nvPr/>
          </p:nvSpPr>
          <p:spPr>
            <a:xfrm>
              <a:off x="1593000" y="3869640"/>
              <a:ext cx="9071280" cy="483516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8" name="CustomShape 6"/>
            <p:cNvSpPr/>
            <p:nvPr/>
          </p:nvSpPr>
          <p:spPr>
            <a:xfrm>
              <a:off x="2437560" y="4736880"/>
              <a:ext cx="6116040" cy="155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Montserrat"/>
                  <a:ea typeface="Montserrat"/>
                </a:rPr>
                <a:t>Estrutura de Custos</a:t>
              </a:r>
              <a:endParaRPr lang="pt-BR" sz="4800" b="0" strike="noStrike" spc="-1">
                <a:latin typeface="Arial"/>
              </a:endParaRPr>
            </a:p>
          </p:txBody>
        </p:sp>
        <p:sp>
          <p:nvSpPr>
            <p:cNvPr id="269" name="CustomShape 7"/>
            <p:cNvSpPr/>
            <p:nvPr/>
          </p:nvSpPr>
          <p:spPr>
            <a:xfrm>
              <a:off x="2437560" y="5904360"/>
              <a:ext cx="7642440" cy="19188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Montserrat Bold"/>
                </a:rPr>
                <a:t>Manutenção do software, plataforma, hospedagem do site e funcionário.</a:t>
              </a:r>
              <a:endParaRPr lang="pt-BR" sz="4000" b="0" strike="noStrike" spc="-1">
                <a:latin typeface="Arial"/>
              </a:endParaRPr>
            </a:p>
          </p:txBody>
        </p:sp>
      </p:grpSp>
      <p:grpSp>
        <p:nvGrpSpPr>
          <p:cNvPr id="270" name="Group 8"/>
          <p:cNvGrpSpPr/>
          <p:nvPr/>
        </p:nvGrpSpPr>
        <p:grpSpPr>
          <a:xfrm>
            <a:off x="12343680" y="7211880"/>
            <a:ext cx="9071280" cy="5834520"/>
            <a:chOff x="12343680" y="7211880"/>
            <a:chExt cx="9071280" cy="5834520"/>
          </a:xfrm>
        </p:grpSpPr>
        <p:sp>
          <p:nvSpPr>
            <p:cNvPr id="271" name="CustomShape 9"/>
            <p:cNvSpPr/>
            <p:nvPr/>
          </p:nvSpPr>
          <p:spPr>
            <a:xfrm>
              <a:off x="12343680" y="7211880"/>
              <a:ext cx="9071280" cy="583452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2" name="CustomShape 10"/>
            <p:cNvSpPr/>
            <p:nvPr/>
          </p:nvSpPr>
          <p:spPr>
            <a:xfrm>
              <a:off x="13188240" y="8079120"/>
              <a:ext cx="6116040" cy="821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Montserrat"/>
                  <a:ea typeface="Montserrat"/>
                </a:rPr>
                <a:t>Atividade Chave</a:t>
              </a:r>
              <a:endParaRPr lang="pt-BR" sz="4800" b="0" strike="noStrike" spc="-1">
                <a:latin typeface="Arial"/>
              </a:endParaRPr>
            </a:p>
          </p:txBody>
        </p:sp>
        <p:sp>
          <p:nvSpPr>
            <p:cNvPr id="273" name="CustomShape 11"/>
            <p:cNvSpPr/>
            <p:nvPr/>
          </p:nvSpPr>
          <p:spPr>
            <a:xfrm>
              <a:off x="13188240" y="9246600"/>
              <a:ext cx="7642440" cy="3137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Montserrat Bold"/>
                </a:rPr>
                <a:t>Analisar dados recebidos através do monitoramentos de todos os dispositivos e seus componentes que pertencem a um sistema.</a:t>
              </a:r>
              <a:endParaRPr lang="pt-BR" sz="4000" b="0" strike="noStrike" spc="-1">
                <a:latin typeface="Arial"/>
              </a:endParaRPr>
            </a:p>
          </p:txBody>
        </p:sp>
      </p:grpSp>
      <p:grpSp>
        <p:nvGrpSpPr>
          <p:cNvPr id="274" name="Group 12"/>
          <p:cNvGrpSpPr/>
          <p:nvPr/>
        </p:nvGrpSpPr>
        <p:grpSpPr>
          <a:xfrm>
            <a:off x="1593000" y="9704520"/>
            <a:ext cx="9071280" cy="3341880"/>
            <a:chOff x="1593000" y="9704520"/>
            <a:chExt cx="9071280" cy="3341880"/>
          </a:xfrm>
        </p:grpSpPr>
        <p:sp>
          <p:nvSpPr>
            <p:cNvPr id="275" name="CustomShape 13"/>
            <p:cNvSpPr/>
            <p:nvPr/>
          </p:nvSpPr>
          <p:spPr>
            <a:xfrm>
              <a:off x="1593000" y="9704520"/>
              <a:ext cx="9071280" cy="334188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6" name="CustomShape 14"/>
            <p:cNvSpPr/>
            <p:nvPr/>
          </p:nvSpPr>
          <p:spPr>
            <a:xfrm>
              <a:off x="2437560" y="10044360"/>
              <a:ext cx="6116040" cy="821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Montserrat"/>
                  <a:ea typeface="Montserrat"/>
                </a:rPr>
                <a:t>Fonte de Renda</a:t>
              </a:r>
              <a:endParaRPr lang="pt-BR" sz="4800" b="0" strike="noStrike" spc="-1">
                <a:latin typeface="Arial"/>
              </a:endParaRPr>
            </a:p>
          </p:txBody>
        </p:sp>
        <p:sp>
          <p:nvSpPr>
            <p:cNvPr id="277" name="CustomShape 15"/>
            <p:cNvSpPr/>
            <p:nvPr/>
          </p:nvSpPr>
          <p:spPr>
            <a:xfrm>
              <a:off x="2437560" y="11211840"/>
              <a:ext cx="7642440" cy="1309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Montserrat Bold"/>
                </a:rPr>
                <a:t>Licença de Software e suporte técnico e pago</a:t>
              </a:r>
              <a:endParaRPr lang="pt-BR" sz="4000" b="0" strike="noStrike" spc="-1">
                <a:latin typeface="Arial"/>
              </a:endParaRPr>
            </a:p>
          </p:txBody>
        </p:sp>
      </p:grpSp>
      <p:grpSp>
        <p:nvGrpSpPr>
          <p:cNvPr id="278" name="Group 16"/>
          <p:cNvGrpSpPr/>
          <p:nvPr/>
        </p:nvGrpSpPr>
        <p:grpSpPr>
          <a:xfrm>
            <a:off x="12343680" y="1719360"/>
            <a:ext cx="9071280" cy="4184640"/>
            <a:chOff x="12343680" y="1719360"/>
            <a:chExt cx="9071280" cy="4184640"/>
          </a:xfrm>
        </p:grpSpPr>
        <p:sp>
          <p:nvSpPr>
            <p:cNvPr id="279" name="CustomShape 17"/>
            <p:cNvSpPr/>
            <p:nvPr/>
          </p:nvSpPr>
          <p:spPr>
            <a:xfrm>
              <a:off x="12343680" y="1719360"/>
              <a:ext cx="9071280" cy="418464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0" name="CustomShape 18"/>
            <p:cNvSpPr/>
            <p:nvPr/>
          </p:nvSpPr>
          <p:spPr>
            <a:xfrm>
              <a:off x="13188240" y="2193480"/>
              <a:ext cx="6116040" cy="821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Montserrat"/>
                  <a:ea typeface="Montserrat"/>
                </a:rPr>
                <a:t>Canais</a:t>
              </a:r>
              <a:endParaRPr lang="pt-BR" sz="4800" b="0" strike="noStrike" spc="-1">
                <a:latin typeface="Arial"/>
              </a:endParaRPr>
            </a:p>
          </p:txBody>
        </p:sp>
        <p:sp>
          <p:nvSpPr>
            <p:cNvPr id="281" name="CustomShape 19"/>
            <p:cNvSpPr/>
            <p:nvPr/>
          </p:nvSpPr>
          <p:spPr>
            <a:xfrm>
              <a:off x="13188240" y="3360960"/>
              <a:ext cx="7642440" cy="2101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400" b="0" strike="noStrike" spc="-1">
                  <a:solidFill>
                    <a:srgbClr val="FAF2D0"/>
                  </a:solidFill>
                  <a:latin typeface="Montserrat Bold"/>
                </a:rPr>
                <a:t>SAC 24/7</a:t>
              </a:r>
              <a:endParaRPr lang="pt-BR" sz="4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pt-BR" sz="4400" b="0" strike="noStrike" spc="-1">
                  <a:solidFill>
                    <a:srgbClr val="FAF2D0"/>
                  </a:solidFill>
                  <a:latin typeface="Montserrat Bold"/>
                </a:rPr>
                <a:t>Service Desk</a:t>
              </a:r>
              <a:endParaRPr lang="pt-BR" sz="4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pt-BR" sz="4400" b="0" strike="noStrike" spc="-1">
                  <a:solidFill>
                    <a:srgbClr val="FAF2D0"/>
                  </a:solidFill>
                  <a:latin typeface="Montserrat Bold"/>
                </a:rPr>
                <a:t>Site Institucional</a:t>
              </a:r>
              <a:endParaRPr lang="pt-BR" sz="4400" b="0" strike="noStrike" spc="-1">
                <a:latin typeface="Arial"/>
              </a:endParaRPr>
            </a:p>
          </p:txBody>
        </p:sp>
      </p:grpSp>
      <p:pic>
        <p:nvPicPr>
          <p:cNvPr id="282" name="Imagem 21"/>
          <p:cNvPicPr/>
          <p:nvPr/>
        </p:nvPicPr>
        <p:blipFill>
          <a:blip r:embed="rId2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2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Imagem 2"/>
          <p:cNvPicPr/>
          <p:nvPr/>
        </p:nvPicPr>
        <p:blipFill>
          <a:blip r:embed="rId2"/>
          <a:stretch/>
        </p:blipFill>
        <p:spPr>
          <a:xfrm>
            <a:off x="4080600" y="-177120"/>
            <a:ext cx="15391800" cy="13715640"/>
          </a:xfrm>
          <a:prstGeom prst="rect">
            <a:avLst/>
          </a:prstGeom>
          <a:ln>
            <a:noFill/>
          </a:ln>
        </p:spPr>
      </p:pic>
      <p:sp>
        <p:nvSpPr>
          <p:cNvPr id="284" name="CustomShape 1"/>
          <p:cNvSpPr/>
          <p:nvPr/>
        </p:nvSpPr>
        <p:spPr>
          <a:xfrm>
            <a:off x="1987200" y="2144880"/>
            <a:ext cx="487188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</a:t>
            </a:r>
            <a:endParaRPr lang="pt-BR" sz="6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de Solução</a:t>
            </a:r>
            <a:endParaRPr lang="pt-BR" sz="6000" b="0" strike="noStrike" spc="-1" dirty="0">
              <a:latin typeface="Arial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/>
            </a:endParaRPr>
          </a:p>
        </p:txBody>
      </p:sp>
      <p:pic>
        <p:nvPicPr>
          <p:cNvPr id="286" name="Imagem 22"/>
          <p:cNvPicPr/>
          <p:nvPr/>
        </p:nvPicPr>
        <p:blipFill>
          <a:blip r:embed="rId3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1908360" y="2091240"/>
            <a:ext cx="27140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55460A"/>
                </a:solidFill>
                <a:latin typeface="Lato Black"/>
                <a:ea typeface="Lato Black"/>
              </a:rPr>
              <a:t>BPMN</a:t>
            </a:r>
            <a:endParaRPr lang="pt-BR" sz="6000" b="0" strike="noStrike" spc="-1">
              <a:latin typeface="Arial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/>
            </a:endParaRPr>
          </a:p>
        </p:txBody>
      </p:sp>
      <p:pic>
        <p:nvPicPr>
          <p:cNvPr id="289" name="Imagem 22"/>
          <p:cNvPicPr/>
          <p:nvPr/>
        </p:nvPicPr>
        <p:blipFill>
          <a:blip r:embed="rId2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4" name="Imagem 3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A874E5F2-2827-4369-856C-33359C6C7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90" b="58651"/>
          <a:stretch/>
        </p:blipFill>
        <p:spPr>
          <a:xfrm>
            <a:off x="1243578" y="3467880"/>
            <a:ext cx="23134072" cy="743625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68AD82E3-7EFB-464F-971C-FBF4750E14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31892"/>
          <a:stretch/>
        </p:blipFill>
        <p:spPr>
          <a:xfrm>
            <a:off x="1987200" y="2091240"/>
            <a:ext cx="20051214" cy="11465035"/>
          </a:xfrm>
          <a:prstGeom prst="rect">
            <a:avLst/>
          </a:prstGeom>
        </p:spPr>
      </p:pic>
      <p:sp>
        <p:nvSpPr>
          <p:cNvPr id="291" name="CustomShape 1"/>
          <p:cNvSpPr/>
          <p:nvPr/>
        </p:nvSpPr>
        <p:spPr>
          <a:xfrm>
            <a:off x="1908360" y="2091240"/>
            <a:ext cx="27140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55460A"/>
                </a:solidFill>
                <a:latin typeface="Lato Black"/>
                <a:ea typeface="Lato Black"/>
              </a:rPr>
              <a:t>BPMN</a:t>
            </a:r>
            <a:endParaRPr lang="pt-BR" sz="6000" b="0" strike="noStrike" spc="-1">
              <a:latin typeface="Arial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/>
            </a:endParaRPr>
          </a:p>
        </p:txBody>
      </p:sp>
      <p:pic>
        <p:nvPicPr>
          <p:cNvPr id="293" name="Imagem 22"/>
          <p:cNvPicPr/>
          <p:nvPr/>
        </p:nvPicPr>
        <p:blipFill>
          <a:blip r:embed="rId3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1987200" y="2144880"/>
            <a:ext cx="56570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</a:t>
            </a:r>
            <a:endParaRPr lang="pt-BR" sz="6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Caso de Uso</a:t>
            </a:r>
            <a:endParaRPr lang="pt-BR" sz="6000" b="0" strike="noStrike" spc="-1" dirty="0">
              <a:latin typeface="Arial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/>
            </a:endParaRPr>
          </a:p>
        </p:txBody>
      </p:sp>
      <p:pic>
        <p:nvPicPr>
          <p:cNvPr id="297" name="Imagem 22"/>
          <p:cNvPicPr/>
          <p:nvPr/>
        </p:nvPicPr>
        <p:blipFill>
          <a:blip r:embed="rId2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98" name="Imagem 2"/>
          <p:cNvPicPr/>
          <p:nvPr/>
        </p:nvPicPr>
        <p:blipFill>
          <a:blip r:embed="rId3"/>
          <a:stretch/>
        </p:blipFill>
        <p:spPr>
          <a:xfrm>
            <a:off x="8207640" y="293760"/>
            <a:ext cx="10132560" cy="13349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2003400" y="2144880"/>
            <a:ext cx="46890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Requisitos</a:t>
            </a:r>
            <a:endParaRPr lang="pt-BR" sz="6000" b="0" strike="noStrike" spc="-1" dirty="0">
              <a:latin typeface="Arial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/>
            </a:endParaRPr>
          </a:p>
        </p:txBody>
      </p:sp>
      <p:pic>
        <p:nvPicPr>
          <p:cNvPr id="301" name="Imagem 1"/>
          <p:cNvPicPr/>
          <p:nvPr/>
        </p:nvPicPr>
        <p:blipFill>
          <a:blip r:embed="rId2"/>
          <a:stretch/>
        </p:blipFill>
        <p:spPr>
          <a:xfrm>
            <a:off x="1126080" y="4911480"/>
            <a:ext cx="23251320" cy="8804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Imagem 1"/>
          <p:cNvPicPr/>
          <p:nvPr/>
        </p:nvPicPr>
        <p:blipFill>
          <a:blip r:embed="rId2"/>
          <a:stretch/>
        </p:blipFill>
        <p:spPr>
          <a:xfrm>
            <a:off x="4981680" y="470160"/>
            <a:ext cx="18099720" cy="13506480"/>
          </a:xfrm>
          <a:prstGeom prst="rect">
            <a:avLst/>
          </a:prstGeom>
          <a:ln>
            <a:noFill/>
          </a:ln>
        </p:spPr>
      </p:pic>
      <p:sp>
        <p:nvSpPr>
          <p:cNvPr id="303" name="CustomShape 1"/>
          <p:cNvSpPr/>
          <p:nvPr/>
        </p:nvSpPr>
        <p:spPr>
          <a:xfrm>
            <a:off x="2003400" y="2117171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 Banco de Dados</a:t>
            </a:r>
            <a:endParaRPr lang="pt-BR" sz="6000" b="0" strike="noStrike" spc="-1" dirty="0">
              <a:latin typeface="Arial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/>
            </a:endParaRPr>
          </a:p>
        </p:txBody>
      </p:sp>
      <p:pic>
        <p:nvPicPr>
          <p:cNvPr id="305" name="Imagem 6"/>
          <p:cNvPicPr/>
          <p:nvPr/>
        </p:nvPicPr>
        <p:blipFill>
          <a:blip r:embed="rId3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Indicadores de Alerta</a:t>
            </a:r>
            <a:endParaRPr lang="pt-BR" sz="6000" b="0" strike="noStrike" spc="-1" dirty="0">
              <a:latin typeface="Arial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/>
            </a:endParaRPr>
          </a:p>
        </p:txBody>
      </p:sp>
      <p:pic>
        <p:nvPicPr>
          <p:cNvPr id="305" name="Imagem 6"/>
          <p:cNvPicPr/>
          <p:nvPr/>
        </p:nvPicPr>
        <p:blipFill>
          <a:blip r:embed="rId2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199" y="3774583"/>
            <a:ext cx="17733818" cy="907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0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1987200" y="2261956"/>
            <a:ext cx="554400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Site </a:t>
            </a:r>
            <a:endParaRPr lang="pt-BR" sz="6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Institucional</a:t>
            </a:r>
            <a:endParaRPr lang="pt-BR" sz="6000" b="0" strike="noStrike" spc="-1" dirty="0">
              <a:latin typeface="Arial"/>
            </a:endParaRPr>
          </a:p>
        </p:txBody>
      </p:sp>
      <p:sp>
        <p:nvSpPr>
          <p:cNvPr id="307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/>
            </a:endParaRPr>
          </a:p>
        </p:txBody>
      </p:sp>
      <p:pic>
        <p:nvPicPr>
          <p:cNvPr id="308" name="Imagem 22"/>
          <p:cNvPicPr/>
          <p:nvPr/>
        </p:nvPicPr>
        <p:blipFill>
          <a:blip r:embed="rId2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grpSp>
        <p:nvGrpSpPr>
          <p:cNvPr id="309" name="Group 3"/>
          <p:cNvGrpSpPr/>
          <p:nvPr/>
        </p:nvGrpSpPr>
        <p:grpSpPr>
          <a:xfrm>
            <a:off x="7098120" y="0"/>
            <a:ext cx="17279280" cy="13493880"/>
            <a:chOff x="7098120" y="0"/>
            <a:chExt cx="17279280" cy="13493880"/>
          </a:xfrm>
        </p:grpSpPr>
        <p:pic>
          <p:nvPicPr>
            <p:cNvPr id="310" name="Imagem 2"/>
            <p:cNvPicPr/>
            <p:nvPr/>
          </p:nvPicPr>
          <p:blipFill>
            <a:blip r:embed="rId3"/>
            <a:srcRect b="73637"/>
            <a:stretch/>
          </p:blipFill>
          <p:spPr>
            <a:xfrm>
              <a:off x="7098120" y="0"/>
              <a:ext cx="17279280" cy="8118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1" name="Imagem 4"/>
            <p:cNvPicPr/>
            <p:nvPr/>
          </p:nvPicPr>
          <p:blipFill>
            <a:blip r:embed="rId4"/>
            <a:srcRect t="26669" b="55870"/>
            <a:stretch/>
          </p:blipFill>
          <p:spPr>
            <a:xfrm>
              <a:off x="7098120" y="8118360"/>
              <a:ext cx="17279280" cy="5375520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Espaço Reservado para Imagem 7"/>
          <p:cNvPicPr/>
          <p:nvPr/>
        </p:nvPicPr>
        <p:blipFill>
          <a:blip r:embed="rId2"/>
          <a:srcRect t="7805" b="35026"/>
          <a:stretch/>
        </p:blipFill>
        <p:spPr>
          <a:xfrm>
            <a:off x="0" y="0"/>
            <a:ext cx="24377400" cy="9291240"/>
          </a:xfrm>
          <a:prstGeom prst="rect">
            <a:avLst/>
          </a:prstGeom>
          <a:ln>
            <a:noFill/>
          </a:ln>
        </p:spPr>
      </p:pic>
      <p:sp>
        <p:nvSpPr>
          <p:cNvPr id="169" name="CustomShape 1"/>
          <p:cNvSpPr/>
          <p:nvPr/>
        </p:nvSpPr>
        <p:spPr>
          <a:xfrm>
            <a:off x="0" y="0"/>
            <a:ext cx="24377400" cy="92916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CustomShape 2"/>
          <p:cNvSpPr/>
          <p:nvPr/>
        </p:nvSpPr>
        <p:spPr>
          <a:xfrm>
            <a:off x="0" y="9291960"/>
            <a:ext cx="24377400" cy="442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3"/>
          <p:cNvSpPr/>
          <p:nvPr/>
        </p:nvSpPr>
        <p:spPr>
          <a:xfrm>
            <a:off x="2035440" y="11273040"/>
            <a:ext cx="5247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400" b="0" strike="noStrike" spc="-1">
                <a:solidFill>
                  <a:srgbClr val="FFFFFF"/>
                </a:solidFill>
                <a:latin typeface="Montserrat Light"/>
                <a:ea typeface="Montserrat Light"/>
              </a:rPr>
              <a:t>QUANTO VALE SUA SEGURANÇA?</a:t>
            </a:r>
            <a:endParaRPr lang="pt-BR" sz="2400" b="0" strike="noStrike" spc="-1">
              <a:latin typeface="Arial"/>
            </a:endParaRPr>
          </a:p>
        </p:txBody>
      </p:sp>
      <p:grpSp>
        <p:nvGrpSpPr>
          <p:cNvPr id="172" name="Group 4"/>
          <p:cNvGrpSpPr/>
          <p:nvPr/>
        </p:nvGrpSpPr>
        <p:grpSpPr>
          <a:xfrm>
            <a:off x="2032920" y="1472040"/>
            <a:ext cx="20311200" cy="132120"/>
            <a:chOff x="2032920" y="1472040"/>
            <a:chExt cx="20311200" cy="132120"/>
          </a:xfrm>
        </p:grpSpPr>
        <p:sp>
          <p:nvSpPr>
            <p:cNvPr id="173" name="CustomShape 5"/>
            <p:cNvSpPr/>
            <p:nvPr/>
          </p:nvSpPr>
          <p:spPr>
            <a:xfrm>
              <a:off x="2032920" y="1472040"/>
              <a:ext cx="20311200" cy="13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4" name="CustomShape 6"/>
            <p:cNvSpPr/>
            <p:nvPr/>
          </p:nvSpPr>
          <p:spPr>
            <a:xfrm>
              <a:off x="2032920" y="1472040"/>
              <a:ext cx="1838520" cy="13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75" name="Group 7"/>
          <p:cNvGrpSpPr/>
          <p:nvPr/>
        </p:nvGrpSpPr>
        <p:grpSpPr>
          <a:xfrm>
            <a:off x="1818000" y="3605760"/>
            <a:ext cx="14653080" cy="1826280"/>
            <a:chOff x="1818000" y="3605760"/>
            <a:chExt cx="14653080" cy="1826280"/>
          </a:xfrm>
        </p:grpSpPr>
        <p:sp>
          <p:nvSpPr>
            <p:cNvPr id="176" name="CustomShape 8"/>
            <p:cNvSpPr/>
            <p:nvPr/>
          </p:nvSpPr>
          <p:spPr>
            <a:xfrm>
              <a:off x="1818000" y="4122720"/>
              <a:ext cx="14653080" cy="1309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8000" b="1" strike="noStrike" spc="-1" dirty="0">
                  <a:solidFill>
                    <a:srgbClr val="FFFFFF"/>
                  </a:solidFill>
                  <a:latin typeface="Lato Black"/>
                  <a:ea typeface="Lato Black"/>
                </a:rPr>
                <a:t>Monitoração de Sistemas</a:t>
              </a:r>
              <a:endParaRPr lang="pt-BR" sz="8000" b="0" strike="noStrike" spc="-1" dirty="0">
                <a:latin typeface="Arial"/>
              </a:endParaRPr>
            </a:p>
          </p:txBody>
        </p:sp>
        <p:sp>
          <p:nvSpPr>
            <p:cNvPr id="177" name="CustomShape 9"/>
            <p:cNvSpPr/>
            <p:nvPr/>
          </p:nvSpPr>
          <p:spPr>
            <a:xfrm>
              <a:off x="1818000" y="3605760"/>
              <a:ext cx="617184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2800" b="0" strike="noStrike" spc="299">
                  <a:solidFill>
                    <a:srgbClr val="FFFFFF"/>
                  </a:solidFill>
                  <a:latin typeface="Lato"/>
                  <a:ea typeface="Lato"/>
                </a:rPr>
                <a:t>BANDTEC – DIGITAL SCHOOL</a:t>
              </a:r>
              <a:endParaRPr lang="pt-BR" sz="2800" b="0" strike="noStrike" spc="-1">
                <a:latin typeface="Arial"/>
              </a:endParaRPr>
            </a:p>
          </p:txBody>
        </p:sp>
      </p:grpSp>
      <p:pic>
        <p:nvPicPr>
          <p:cNvPr id="178" name="Imagem 11"/>
          <p:cNvPicPr/>
          <p:nvPr/>
        </p:nvPicPr>
        <p:blipFill>
          <a:blip r:embed="rId3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Protótipo com </a:t>
            </a:r>
            <a:r>
              <a:rPr lang="pt-BR" sz="6000" b="1" strike="noStrike" spc="-1" dirty="0" err="1">
                <a:solidFill>
                  <a:srgbClr val="55460A"/>
                </a:solidFill>
                <a:latin typeface="Lato Black"/>
                <a:ea typeface="Lato Black"/>
              </a:rPr>
              <a:t>Oshi</a:t>
            </a: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 e Swing</a:t>
            </a:r>
            <a:endParaRPr lang="pt-BR" sz="6000" b="0" strike="noStrike" spc="-1" dirty="0">
              <a:latin typeface="Arial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/>
            </a:endParaRPr>
          </a:p>
        </p:txBody>
      </p:sp>
      <p:pic>
        <p:nvPicPr>
          <p:cNvPr id="305" name="Imagem 6"/>
          <p:cNvPicPr/>
          <p:nvPr/>
        </p:nvPicPr>
        <p:blipFill>
          <a:blip r:embed="rId2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DBAB922-DEE5-4B59-830F-59D98132E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66" t="9766" r="15202" b="31250"/>
          <a:stretch/>
        </p:blipFill>
        <p:spPr>
          <a:xfrm>
            <a:off x="2003400" y="3714748"/>
            <a:ext cx="20056500" cy="896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92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1987200" y="2144880"/>
            <a:ext cx="46753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Protótipos </a:t>
            </a: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de Tela</a:t>
            </a:r>
            <a:endParaRPr lang="pt-BR" sz="6000" b="0" strike="noStrike" spc="-1" dirty="0">
              <a:latin typeface="Arial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/>
            </a:endParaRPr>
          </a:p>
        </p:txBody>
      </p:sp>
      <p:pic>
        <p:nvPicPr>
          <p:cNvPr id="314" name="Imagem 22"/>
          <p:cNvPicPr/>
          <p:nvPr/>
        </p:nvPicPr>
        <p:blipFill>
          <a:blip r:embed="rId2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315" name="Imagem 314"/>
          <p:cNvPicPr/>
          <p:nvPr/>
        </p:nvPicPr>
        <p:blipFill>
          <a:blip r:embed="rId3"/>
          <a:stretch/>
        </p:blipFill>
        <p:spPr>
          <a:xfrm>
            <a:off x="7776000" y="2058840"/>
            <a:ext cx="15264000" cy="9605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Espaço Reservado para Imagem 2"/>
          <p:cNvPicPr/>
          <p:nvPr/>
        </p:nvPicPr>
        <p:blipFill>
          <a:blip r:embed="rId2"/>
          <a:srcRect l="636" t="7904" r="11696" b="4469"/>
          <a:stretch/>
        </p:blipFill>
        <p:spPr>
          <a:xfrm>
            <a:off x="-27000" y="0"/>
            <a:ext cx="24404040" cy="13715640"/>
          </a:xfrm>
          <a:prstGeom prst="rect">
            <a:avLst/>
          </a:prstGeom>
          <a:ln>
            <a:noFill/>
          </a:ln>
        </p:spPr>
      </p:pic>
      <p:sp>
        <p:nvSpPr>
          <p:cNvPr id="317" name="CustomShape 1"/>
          <p:cNvSpPr/>
          <p:nvPr/>
        </p:nvSpPr>
        <p:spPr>
          <a:xfrm>
            <a:off x="-27000" y="0"/>
            <a:ext cx="24377400" cy="1371564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8" name="CustomShape 2"/>
          <p:cNvSpPr/>
          <p:nvPr/>
        </p:nvSpPr>
        <p:spPr>
          <a:xfrm>
            <a:off x="7233120" y="6305760"/>
            <a:ext cx="12237480" cy="161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0000" b="1" strike="noStrike" spc="-1">
                <a:solidFill>
                  <a:srgbClr val="FFFFFF"/>
                </a:solidFill>
                <a:latin typeface="Lato Black"/>
                <a:ea typeface="Lato Black"/>
              </a:rPr>
              <a:t>DEMONSTRAÇÃO</a:t>
            </a:r>
            <a:endParaRPr lang="pt-BR" sz="10000" b="0" strike="noStrike" spc="-1">
              <a:latin typeface="Arial"/>
            </a:endParaRPr>
          </a:p>
        </p:txBody>
      </p:sp>
      <p:sp>
        <p:nvSpPr>
          <p:cNvPr id="319" name="CustomShape 3"/>
          <p:cNvSpPr/>
          <p:nvPr/>
        </p:nvSpPr>
        <p:spPr>
          <a:xfrm>
            <a:off x="4710240" y="5742720"/>
            <a:ext cx="2439360" cy="2439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chemeClr val="bg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2003400" y="2215980"/>
            <a:ext cx="56372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Ferramentas</a:t>
            </a:r>
            <a:endParaRPr lang="pt-BR" sz="6000" b="0" strike="noStrike" spc="-1" dirty="0">
              <a:latin typeface="Arial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/>
            </a:endParaRPr>
          </a:p>
        </p:txBody>
      </p:sp>
      <p:sp>
        <p:nvSpPr>
          <p:cNvPr id="322" name="CustomShape 3"/>
          <p:cNvSpPr/>
          <p:nvPr/>
        </p:nvSpPr>
        <p:spPr>
          <a:xfrm>
            <a:off x="13953240" y="0"/>
            <a:ext cx="10424160" cy="12066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23" name="Group 4"/>
          <p:cNvGrpSpPr/>
          <p:nvPr/>
        </p:nvGrpSpPr>
        <p:grpSpPr>
          <a:xfrm>
            <a:off x="2077560" y="5621040"/>
            <a:ext cx="3120120" cy="3408480"/>
            <a:chOff x="2077560" y="5621040"/>
            <a:chExt cx="3120120" cy="3408480"/>
          </a:xfrm>
        </p:grpSpPr>
        <p:pic>
          <p:nvPicPr>
            <p:cNvPr id="324" name="Picture 2"/>
            <p:cNvPicPr/>
            <p:nvPr/>
          </p:nvPicPr>
          <p:blipFill>
            <a:blip r:embed="rId2"/>
            <a:srcRect l="39238" t="22788"/>
            <a:stretch/>
          </p:blipFill>
          <p:spPr>
            <a:xfrm>
              <a:off x="2077560" y="8039520"/>
              <a:ext cx="3039840" cy="99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5" name="Picture 2"/>
            <p:cNvPicPr/>
            <p:nvPr/>
          </p:nvPicPr>
          <p:blipFill>
            <a:blip r:embed="rId3"/>
            <a:srcRect r="60761"/>
            <a:stretch/>
          </p:blipFill>
          <p:spPr>
            <a:xfrm>
              <a:off x="2157840" y="5621040"/>
              <a:ext cx="3039840" cy="19857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6" name="Group 5"/>
          <p:cNvGrpSpPr/>
          <p:nvPr/>
        </p:nvGrpSpPr>
        <p:grpSpPr>
          <a:xfrm>
            <a:off x="15729480" y="5283000"/>
            <a:ext cx="3822120" cy="3561120"/>
            <a:chOff x="15729480" y="5283000"/>
            <a:chExt cx="3822120" cy="3561120"/>
          </a:xfrm>
        </p:grpSpPr>
        <p:pic>
          <p:nvPicPr>
            <p:cNvPr id="327" name="Picture 8"/>
            <p:cNvPicPr/>
            <p:nvPr/>
          </p:nvPicPr>
          <p:blipFill>
            <a:blip r:embed="rId4"/>
            <a:stretch/>
          </p:blipFill>
          <p:spPr>
            <a:xfrm>
              <a:off x="16089840" y="5283000"/>
              <a:ext cx="2712600" cy="2405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8" name="Picture 10"/>
            <p:cNvPicPr/>
            <p:nvPr/>
          </p:nvPicPr>
          <p:blipFill>
            <a:blip r:embed="rId5"/>
            <a:stretch/>
          </p:blipFill>
          <p:spPr>
            <a:xfrm>
              <a:off x="15729480" y="8006400"/>
              <a:ext cx="3822120" cy="837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9" name="Group 6"/>
          <p:cNvGrpSpPr/>
          <p:nvPr/>
        </p:nvGrpSpPr>
        <p:grpSpPr>
          <a:xfrm>
            <a:off x="7536960" y="5347800"/>
            <a:ext cx="4077000" cy="3954960"/>
            <a:chOff x="7536960" y="5347800"/>
            <a:chExt cx="4077000" cy="3954960"/>
          </a:xfrm>
        </p:grpSpPr>
        <p:pic>
          <p:nvPicPr>
            <p:cNvPr id="330" name="Picture 2"/>
            <p:cNvPicPr/>
            <p:nvPr/>
          </p:nvPicPr>
          <p:blipFill>
            <a:blip r:embed="rId6"/>
            <a:stretch/>
          </p:blipFill>
          <p:spPr>
            <a:xfrm>
              <a:off x="7536960" y="5347800"/>
              <a:ext cx="4077000" cy="2808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1" name="Picture 12"/>
            <p:cNvPicPr/>
            <p:nvPr/>
          </p:nvPicPr>
          <p:blipFill>
            <a:blip r:embed="rId7"/>
            <a:srcRect l="46211" t="41691" r="20257" b="33290"/>
            <a:stretch/>
          </p:blipFill>
          <p:spPr>
            <a:xfrm>
              <a:off x="8180280" y="8155800"/>
              <a:ext cx="3433680" cy="11469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32" name="Imagem 23"/>
          <p:cNvPicPr/>
          <p:nvPr/>
        </p:nvPicPr>
        <p:blipFill>
          <a:blip r:embed="rId8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Espaço Reservado para Imagem 7"/>
          <p:cNvPicPr/>
          <p:nvPr/>
        </p:nvPicPr>
        <p:blipFill>
          <a:blip r:embed="rId2"/>
          <a:srcRect t="7805" b="35026"/>
          <a:stretch/>
        </p:blipFill>
        <p:spPr>
          <a:xfrm>
            <a:off x="0" y="0"/>
            <a:ext cx="24377400" cy="9291240"/>
          </a:xfrm>
          <a:prstGeom prst="rect">
            <a:avLst/>
          </a:prstGeom>
          <a:ln>
            <a:noFill/>
          </a:ln>
        </p:spPr>
      </p:pic>
      <p:sp>
        <p:nvSpPr>
          <p:cNvPr id="334" name="CustomShape 1"/>
          <p:cNvSpPr/>
          <p:nvPr/>
        </p:nvSpPr>
        <p:spPr>
          <a:xfrm>
            <a:off x="0" y="0"/>
            <a:ext cx="24377400" cy="92916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2"/>
          <p:cNvSpPr/>
          <p:nvPr/>
        </p:nvSpPr>
        <p:spPr>
          <a:xfrm>
            <a:off x="0" y="9291960"/>
            <a:ext cx="24377400" cy="442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3"/>
          <p:cNvSpPr/>
          <p:nvPr/>
        </p:nvSpPr>
        <p:spPr>
          <a:xfrm>
            <a:off x="1233720" y="11273040"/>
            <a:ext cx="8869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400" b="0" strike="noStrike" spc="-1">
                <a:solidFill>
                  <a:srgbClr val="FFFFFF"/>
                </a:solidFill>
                <a:latin typeface="Montserrat Light"/>
                <a:ea typeface="Montserrat Light"/>
              </a:rPr>
              <a:t>GARANTINDO A SEGURANÇA DO CORE DE SUA EMPRESA</a:t>
            </a:r>
            <a:endParaRPr lang="pt-BR" sz="2400" b="0" strike="noStrike" spc="-1">
              <a:latin typeface="Arial"/>
            </a:endParaRPr>
          </a:p>
        </p:txBody>
      </p:sp>
      <p:grpSp>
        <p:nvGrpSpPr>
          <p:cNvPr id="337" name="Group 4"/>
          <p:cNvGrpSpPr/>
          <p:nvPr/>
        </p:nvGrpSpPr>
        <p:grpSpPr>
          <a:xfrm>
            <a:off x="2032920" y="1472040"/>
            <a:ext cx="20311200" cy="132120"/>
            <a:chOff x="2032920" y="1472040"/>
            <a:chExt cx="20311200" cy="132120"/>
          </a:xfrm>
        </p:grpSpPr>
        <p:sp>
          <p:nvSpPr>
            <p:cNvPr id="338" name="CustomShape 5"/>
            <p:cNvSpPr/>
            <p:nvPr/>
          </p:nvSpPr>
          <p:spPr>
            <a:xfrm>
              <a:off x="2032920" y="1472040"/>
              <a:ext cx="20311200" cy="13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9" name="CustomShape 6"/>
            <p:cNvSpPr/>
            <p:nvPr/>
          </p:nvSpPr>
          <p:spPr>
            <a:xfrm>
              <a:off x="2032920" y="1472040"/>
              <a:ext cx="1838520" cy="13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40" name="Group 7"/>
          <p:cNvGrpSpPr/>
          <p:nvPr/>
        </p:nvGrpSpPr>
        <p:grpSpPr>
          <a:xfrm>
            <a:off x="1818000" y="3605760"/>
            <a:ext cx="15932596" cy="1841940"/>
            <a:chOff x="1818000" y="3605760"/>
            <a:chExt cx="15932596" cy="1841940"/>
          </a:xfrm>
        </p:grpSpPr>
        <p:sp>
          <p:nvSpPr>
            <p:cNvPr id="341" name="CustomShape 8"/>
            <p:cNvSpPr/>
            <p:nvPr/>
          </p:nvSpPr>
          <p:spPr>
            <a:xfrm>
              <a:off x="1828156" y="4138380"/>
              <a:ext cx="15922440" cy="1309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8000" b="1" strike="noStrike" spc="-1" dirty="0">
                  <a:solidFill>
                    <a:srgbClr val="FFFFFF"/>
                  </a:solidFill>
                  <a:latin typeface="Lato Black"/>
                  <a:ea typeface="Lato Black"/>
                </a:rPr>
                <a:t>OBRIGADO!</a:t>
              </a:r>
              <a:endParaRPr lang="pt-BR" sz="8000" b="0" strike="noStrike" spc="-1" dirty="0">
                <a:latin typeface="Arial"/>
              </a:endParaRPr>
            </a:p>
          </p:txBody>
        </p:sp>
        <p:sp>
          <p:nvSpPr>
            <p:cNvPr id="342" name="CustomShape 9"/>
            <p:cNvSpPr/>
            <p:nvPr/>
          </p:nvSpPr>
          <p:spPr>
            <a:xfrm>
              <a:off x="1818000" y="3605760"/>
              <a:ext cx="617184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2800" b="0" strike="noStrike" spc="299">
                  <a:solidFill>
                    <a:srgbClr val="FFFFFF"/>
                  </a:solidFill>
                  <a:latin typeface="Lato"/>
                  <a:ea typeface="Lato"/>
                </a:rPr>
                <a:t>BANDTEC – DIGITAL SCHOOL</a:t>
              </a:r>
              <a:endParaRPr lang="pt-BR" sz="2800" b="0" strike="noStrike" spc="-1">
                <a:latin typeface="Arial"/>
              </a:endParaRPr>
            </a:p>
          </p:txBody>
        </p:sp>
      </p:grpSp>
      <p:pic>
        <p:nvPicPr>
          <p:cNvPr id="343" name="Imagem 11"/>
          <p:cNvPicPr/>
          <p:nvPr/>
        </p:nvPicPr>
        <p:blipFill>
          <a:blip r:embed="rId3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1984320" y="2183400"/>
            <a:ext cx="27932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Grupo</a:t>
            </a:r>
            <a:endParaRPr lang="pt-BR" sz="6000" b="0" strike="noStrike" spc="-1" dirty="0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984320" y="1719360"/>
            <a:ext cx="160812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SECURIT</a:t>
            </a:r>
            <a:endParaRPr lang="pt-BR" sz="2200" b="0" strike="noStrike" spc="-1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0" y="4453920"/>
            <a:ext cx="24377400" cy="9261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4"/>
          <p:cNvSpPr/>
          <p:nvPr/>
        </p:nvSpPr>
        <p:spPr>
          <a:xfrm>
            <a:off x="1713600" y="5980680"/>
            <a:ext cx="381600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Fernanda</a:t>
            </a:r>
            <a:endParaRPr lang="pt-BR" sz="5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Esteves</a:t>
            </a:r>
            <a:endParaRPr lang="pt-BR" sz="5400" b="0" strike="noStrike" spc="-1">
              <a:latin typeface="Arial"/>
            </a:endParaRPr>
          </a:p>
        </p:txBody>
      </p:sp>
      <p:sp>
        <p:nvSpPr>
          <p:cNvPr id="183" name="CustomShape 5"/>
          <p:cNvSpPr/>
          <p:nvPr/>
        </p:nvSpPr>
        <p:spPr>
          <a:xfrm>
            <a:off x="1768320" y="9006840"/>
            <a:ext cx="350208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Matheus</a:t>
            </a:r>
            <a:endParaRPr lang="pt-BR" sz="5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Huk </a:t>
            </a:r>
            <a:endParaRPr lang="pt-BR" sz="5400" b="0" strike="noStrike" spc="-1">
              <a:latin typeface="Arial"/>
            </a:endParaRPr>
          </a:p>
        </p:txBody>
      </p:sp>
      <p:sp>
        <p:nvSpPr>
          <p:cNvPr id="184" name="CustomShape 6"/>
          <p:cNvSpPr/>
          <p:nvPr/>
        </p:nvSpPr>
        <p:spPr>
          <a:xfrm>
            <a:off x="9722160" y="5980680"/>
            <a:ext cx="363168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Raissa</a:t>
            </a:r>
            <a:endParaRPr lang="pt-BR" sz="5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Domingos</a:t>
            </a:r>
            <a:endParaRPr lang="pt-BR" sz="5400" b="0" strike="noStrike" spc="-1">
              <a:latin typeface="Arial"/>
            </a:endParaRPr>
          </a:p>
        </p:txBody>
      </p:sp>
      <p:sp>
        <p:nvSpPr>
          <p:cNvPr id="185" name="CustomShape 7"/>
          <p:cNvSpPr/>
          <p:nvPr/>
        </p:nvSpPr>
        <p:spPr>
          <a:xfrm>
            <a:off x="9668880" y="9006840"/>
            <a:ext cx="298980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Victor</a:t>
            </a:r>
            <a:endParaRPr lang="pt-BR" sz="5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Da Silva</a:t>
            </a:r>
            <a:endParaRPr lang="pt-BR" sz="5400" b="0" strike="noStrike" spc="-1">
              <a:latin typeface="Arial"/>
            </a:endParaRPr>
          </a:p>
        </p:txBody>
      </p:sp>
      <p:sp>
        <p:nvSpPr>
          <p:cNvPr id="186" name="CustomShape 8"/>
          <p:cNvSpPr/>
          <p:nvPr/>
        </p:nvSpPr>
        <p:spPr>
          <a:xfrm>
            <a:off x="17812800" y="5980680"/>
            <a:ext cx="361008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Oscar</a:t>
            </a: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 </a:t>
            </a:r>
            <a:endParaRPr lang="pt-BR" sz="5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Althausen</a:t>
            </a:r>
            <a:endParaRPr lang="pt-BR" sz="5400" b="0" strike="noStrike" spc="-1">
              <a:latin typeface="Arial"/>
            </a:endParaRPr>
          </a:p>
        </p:txBody>
      </p:sp>
      <p:pic>
        <p:nvPicPr>
          <p:cNvPr id="187" name="Imagem 2"/>
          <p:cNvPicPr/>
          <p:nvPr/>
        </p:nvPicPr>
        <p:blipFill>
          <a:blip r:embed="rId2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1987200" y="2095380"/>
            <a:ext cx="40672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333B3B"/>
                </a:solidFill>
                <a:latin typeface="Lato Black"/>
                <a:ea typeface="Lato Black"/>
              </a:rPr>
              <a:t>Contexto</a:t>
            </a:r>
            <a:endParaRPr lang="pt-BR" sz="6000" b="0" strike="noStrike" spc="-1"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0" y="10354680"/>
            <a:ext cx="24377400" cy="3360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4"/>
          <p:cNvSpPr/>
          <p:nvPr/>
        </p:nvSpPr>
        <p:spPr>
          <a:xfrm>
            <a:off x="6782760" y="1467360"/>
            <a:ext cx="1117080" cy="1365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chemeClr val="accent2">
              <a:lumMod val="75000"/>
            </a:scheme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2" name="CustomShape 5"/>
          <p:cNvSpPr/>
          <p:nvPr/>
        </p:nvSpPr>
        <p:spPr>
          <a:xfrm>
            <a:off x="1869480" y="3653280"/>
            <a:ext cx="20638440" cy="61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680" indent="-57132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/>
              <a:buChar char="•"/>
            </a:pPr>
            <a:r>
              <a:rPr lang="pt-BR" sz="3600" b="0" strike="noStrike" spc="-1">
                <a:solidFill>
                  <a:srgbClr val="393B39"/>
                </a:solidFill>
                <a:latin typeface="Montserrat Light"/>
                <a:ea typeface="Montserrat Light"/>
              </a:rPr>
              <a:t>Problemas causados devido a falhas, intermitências de sistemas podem ocasionar não só prejuízo financeiros mas também persa de clientes, receita, reputação e até mesmo valor de mercado.</a:t>
            </a:r>
            <a:endParaRPr lang="pt-BR" sz="3600" b="0" strike="noStrike" spc="-1">
              <a:latin typeface="Arial"/>
            </a:endParaRPr>
          </a:p>
          <a:p>
            <a:pPr marL="571680" indent="-57132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/>
              <a:buChar char="•"/>
            </a:pPr>
            <a:r>
              <a:rPr lang="pt-BR" sz="3600" b="0" strike="noStrike" spc="-1">
                <a:solidFill>
                  <a:srgbClr val="393B39"/>
                </a:solidFill>
                <a:latin typeface="Montserrat Light"/>
                <a:ea typeface="Montserrat Light"/>
              </a:rPr>
              <a:t>A perda de dados gerou um custo de, em média, US$ 914.000 em 2016.</a:t>
            </a:r>
            <a:endParaRPr lang="pt-BR" sz="3600" b="0" strike="noStrike" spc="-1">
              <a:latin typeface="Arial"/>
            </a:endParaRPr>
          </a:p>
          <a:p>
            <a:pPr marL="571680" indent="-57132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/>
              <a:buChar char="•"/>
            </a:pPr>
            <a:r>
              <a:rPr lang="pt-BR" sz="3600" b="0" strike="noStrike" spc="-1">
                <a:solidFill>
                  <a:srgbClr val="393B39"/>
                </a:solidFill>
                <a:latin typeface="Montserrat Light"/>
                <a:ea typeface="Montserrat Light"/>
              </a:rPr>
              <a:t>Uma pesquisa realizada em 2018 pela Tricentis, identificou 606 falhas em sistema de 314 companhias, que impactaram 3,7 bilhões de pessoas e resultaram em US$ 1,7 trilhões em perdas financeiras.</a:t>
            </a:r>
            <a:endParaRPr lang="pt-BR" sz="3600" b="0" strike="noStrike" spc="-1">
              <a:latin typeface="Arial"/>
            </a:endParaRPr>
          </a:p>
        </p:txBody>
      </p:sp>
      <p:pic>
        <p:nvPicPr>
          <p:cNvPr id="193" name="Imagem 22"/>
          <p:cNvPicPr/>
          <p:nvPr/>
        </p:nvPicPr>
        <p:blipFill>
          <a:blip r:embed="rId2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sp>
        <p:nvSpPr>
          <p:cNvPr id="194" name="CustomShape 6"/>
          <p:cNvSpPr/>
          <p:nvPr/>
        </p:nvSpPr>
        <p:spPr>
          <a:xfrm>
            <a:off x="1923120" y="11460960"/>
            <a:ext cx="142430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299">
                <a:solidFill>
                  <a:srgbClr val="FFFFFF"/>
                </a:solidFill>
                <a:latin typeface="Lato Black"/>
                <a:ea typeface="Montserrat Light"/>
              </a:rPr>
              <a:t>QUANTO VALE SUA SEGURANÇA?“</a:t>
            </a:r>
            <a:endParaRPr lang="pt-BR" sz="5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13953240" y="0"/>
            <a:ext cx="10424160" cy="12066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2"/>
          <p:cNvSpPr/>
          <p:nvPr/>
        </p:nvSpPr>
        <p:spPr>
          <a:xfrm>
            <a:off x="2008800" y="2144880"/>
            <a:ext cx="85204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Objetivo do Projeto</a:t>
            </a:r>
            <a:endParaRPr lang="pt-BR" sz="6000" b="0" strike="noStrike" spc="-1" dirty="0">
              <a:latin typeface="Arial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80808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/>
            </a:endParaRPr>
          </a:p>
        </p:txBody>
      </p:sp>
      <p:sp>
        <p:nvSpPr>
          <p:cNvPr id="198" name="CustomShape 4"/>
          <p:cNvSpPr/>
          <p:nvPr/>
        </p:nvSpPr>
        <p:spPr>
          <a:xfrm>
            <a:off x="1990440" y="4186440"/>
            <a:ext cx="853884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O que nosso projeto </a:t>
            </a:r>
            <a:endParaRPr lang="pt-BR" sz="4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planeja realizar</a:t>
            </a:r>
            <a:endParaRPr lang="pt-BR" sz="4400" b="0" strike="noStrike" spc="-1">
              <a:latin typeface="Arial"/>
            </a:endParaRPr>
          </a:p>
        </p:txBody>
      </p:sp>
      <p:sp>
        <p:nvSpPr>
          <p:cNvPr id="199" name="CustomShape 5"/>
          <p:cNvSpPr/>
          <p:nvPr/>
        </p:nvSpPr>
        <p:spPr>
          <a:xfrm>
            <a:off x="14815800" y="6311520"/>
            <a:ext cx="9324000" cy="770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680" indent="-571320">
              <a:lnSpc>
                <a:spcPct val="150000"/>
              </a:lnSpc>
              <a:spcBef>
                <a:spcPts val="879"/>
              </a:spcBef>
              <a:buClr>
                <a:srgbClr val="F5E5A2"/>
              </a:buClr>
              <a:buSzPct val="120000"/>
              <a:buFont typeface="Arial"/>
              <a:buChar char="•"/>
            </a:pPr>
            <a:r>
              <a:rPr lang="pt-BR" sz="4400" b="1" strike="noStrike" spc="-1">
                <a:solidFill>
                  <a:srgbClr val="FAF2D0"/>
                </a:solidFill>
                <a:latin typeface="Montserrat Light"/>
                <a:ea typeface="Montserrat Light"/>
              </a:rPr>
              <a:t>Redundância de componentes essenciais</a:t>
            </a:r>
            <a:endParaRPr lang="pt-BR" sz="4400" b="0" strike="noStrike" spc="-1">
              <a:latin typeface="Arial"/>
            </a:endParaRPr>
          </a:p>
          <a:p>
            <a:pPr marL="571680" indent="-571320">
              <a:lnSpc>
                <a:spcPct val="150000"/>
              </a:lnSpc>
              <a:spcBef>
                <a:spcPts val="879"/>
              </a:spcBef>
              <a:buClr>
                <a:srgbClr val="F5E5A2"/>
              </a:buClr>
              <a:buSzPct val="120000"/>
              <a:buFont typeface="Arial"/>
              <a:buChar char="•"/>
            </a:pPr>
            <a:r>
              <a:rPr lang="pt-BR" sz="4400" b="1" strike="noStrike" spc="-1">
                <a:solidFill>
                  <a:srgbClr val="FAF2D0"/>
                </a:solidFill>
                <a:latin typeface="Montserrat Light"/>
                <a:ea typeface="Montserrat Light"/>
              </a:rPr>
              <a:t>Vistorias contínuas do sistema</a:t>
            </a:r>
            <a:endParaRPr lang="pt-BR" sz="4400" b="0" strike="noStrike" spc="-1">
              <a:latin typeface="Arial"/>
            </a:endParaRPr>
          </a:p>
          <a:p>
            <a:pPr marL="571680" indent="-571320">
              <a:lnSpc>
                <a:spcPct val="150000"/>
              </a:lnSpc>
              <a:spcBef>
                <a:spcPts val="879"/>
              </a:spcBef>
              <a:buClr>
                <a:srgbClr val="F5E5A2"/>
              </a:buClr>
              <a:buSzPct val="120000"/>
              <a:buFont typeface="Arial"/>
              <a:buChar char="•"/>
            </a:pPr>
            <a:r>
              <a:rPr lang="pt-BR" sz="4400" b="1" strike="noStrike" spc="-1">
                <a:solidFill>
                  <a:srgbClr val="FAF2D0"/>
                </a:solidFill>
                <a:latin typeface="Montserrat Light"/>
                <a:ea typeface="Montserrat Light"/>
              </a:rPr>
              <a:t>Gerência de Processos </a:t>
            </a:r>
            <a:endParaRPr lang="pt-BR" sz="4400" b="0" strike="noStrike" spc="-1">
              <a:latin typeface="Arial"/>
            </a:endParaRPr>
          </a:p>
          <a:p>
            <a:pPr marL="571680" indent="-571320">
              <a:lnSpc>
                <a:spcPct val="150000"/>
              </a:lnSpc>
              <a:spcBef>
                <a:spcPts val="879"/>
              </a:spcBef>
              <a:buClr>
                <a:srgbClr val="F5E5A2"/>
              </a:buClr>
              <a:buSzPct val="120000"/>
              <a:buFont typeface="Arial"/>
              <a:buChar char="•"/>
            </a:pPr>
            <a:r>
              <a:rPr lang="pt-BR" sz="4400" b="1" strike="noStrike" spc="-1">
                <a:solidFill>
                  <a:srgbClr val="FAF2D0"/>
                </a:solidFill>
                <a:latin typeface="Montserrat Light"/>
                <a:ea typeface="Montserrat Light"/>
              </a:rPr>
              <a:t>Testes automatizados</a:t>
            </a:r>
            <a:endParaRPr lang="pt-BR" sz="4400" b="0" strike="noStrike" spc="-1">
              <a:latin typeface="Arial"/>
            </a:endParaRPr>
          </a:p>
          <a:p>
            <a:pPr>
              <a:lnSpc>
                <a:spcPct val="150000"/>
              </a:lnSpc>
              <a:spcBef>
                <a:spcPts val="879"/>
              </a:spcBef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00" name="CustomShape 6"/>
          <p:cNvSpPr/>
          <p:nvPr/>
        </p:nvSpPr>
        <p:spPr>
          <a:xfrm>
            <a:off x="14815800" y="4186440"/>
            <a:ext cx="853884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55460A"/>
                </a:solidFill>
                <a:latin typeface="Lato Black"/>
                <a:ea typeface="Montserrat"/>
              </a:rPr>
              <a:t>Como nosso sistema</a:t>
            </a:r>
            <a:endParaRPr lang="pt-BR" sz="4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55460A"/>
                </a:solidFill>
                <a:latin typeface="Lato Black"/>
                <a:ea typeface="Montserrat"/>
              </a:rPr>
              <a:t>garante segurança </a:t>
            </a:r>
            <a:endParaRPr lang="pt-BR" sz="4400" b="0" strike="noStrike" spc="-1">
              <a:latin typeface="Arial"/>
            </a:endParaRPr>
          </a:p>
        </p:txBody>
      </p:sp>
      <p:sp>
        <p:nvSpPr>
          <p:cNvPr id="201" name="CustomShape 7"/>
          <p:cNvSpPr/>
          <p:nvPr/>
        </p:nvSpPr>
        <p:spPr>
          <a:xfrm>
            <a:off x="1990440" y="6340680"/>
            <a:ext cx="8181720" cy="65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680" indent="-571320">
              <a:lnSpc>
                <a:spcPct val="150000"/>
              </a:lnSpc>
              <a:spcBef>
                <a:spcPts val="879"/>
              </a:spcBef>
              <a:buClr>
                <a:srgbClr val="E5BF17"/>
              </a:buClr>
              <a:buSzPct val="120000"/>
              <a:buFont typeface="Arial"/>
              <a:buChar char="•"/>
            </a:pPr>
            <a:r>
              <a:rPr lang="pt-BR" sz="4400" b="1" strike="noStrike" spc="-1">
                <a:solidFill>
                  <a:srgbClr val="737572"/>
                </a:solidFill>
                <a:latin typeface="Montserrat Light"/>
                <a:ea typeface="Montserrat Light"/>
              </a:rPr>
              <a:t>Monitorar sistemas</a:t>
            </a:r>
            <a:endParaRPr lang="pt-BR" sz="4400" b="0" strike="noStrike" spc="-1">
              <a:latin typeface="Arial"/>
            </a:endParaRPr>
          </a:p>
          <a:p>
            <a:pPr marL="571680" indent="-571320">
              <a:lnSpc>
                <a:spcPct val="150000"/>
              </a:lnSpc>
              <a:spcBef>
                <a:spcPts val="879"/>
              </a:spcBef>
              <a:buClr>
                <a:srgbClr val="E5BF17"/>
              </a:buClr>
              <a:buSzPct val="120000"/>
              <a:buFont typeface="Arial"/>
              <a:buChar char="•"/>
            </a:pPr>
            <a:r>
              <a:rPr lang="pt-BR" sz="4400" b="1" strike="noStrike" spc="-1">
                <a:solidFill>
                  <a:srgbClr val="737572"/>
                </a:solidFill>
                <a:latin typeface="Montserrat Light"/>
                <a:ea typeface="Montserrat Light"/>
              </a:rPr>
              <a:t>Diminuir risco de prejuízos financeiro</a:t>
            </a:r>
            <a:endParaRPr lang="pt-BR" sz="4400" b="0" strike="noStrike" spc="-1">
              <a:latin typeface="Arial"/>
            </a:endParaRPr>
          </a:p>
          <a:p>
            <a:pPr marL="457200" indent="-456840">
              <a:lnSpc>
                <a:spcPct val="150000"/>
              </a:lnSpc>
              <a:spcBef>
                <a:spcPts val="879"/>
              </a:spcBef>
              <a:buClr>
                <a:srgbClr val="E5BF17"/>
              </a:buClr>
              <a:buSzPct val="120000"/>
              <a:buFont typeface="Arial"/>
              <a:buChar char="•"/>
            </a:pPr>
            <a:r>
              <a:rPr lang="pt-BR" sz="4400" b="1" strike="noStrike" spc="-1">
                <a:solidFill>
                  <a:srgbClr val="737572"/>
                </a:solidFill>
                <a:latin typeface="Montserrat Light"/>
                <a:ea typeface="Montserrat Light"/>
              </a:rPr>
              <a:t>Trazer tranquilidade e praticidade ao usuário</a:t>
            </a:r>
            <a:endParaRPr lang="pt-BR" sz="4400" b="0" strike="noStrike" spc="-1">
              <a:latin typeface="Arial"/>
            </a:endParaRPr>
          </a:p>
          <a:p>
            <a:pPr>
              <a:lnSpc>
                <a:spcPct val="150000"/>
              </a:lnSpc>
              <a:spcBef>
                <a:spcPts val="879"/>
              </a:spcBef>
            </a:pPr>
            <a:endParaRPr lang="pt-BR" sz="4400" b="0" strike="noStrike" spc="-1">
              <a:latin typeface="Arial"/>
            </a:endParaRPr>
          </a:p>
        </p:txBody>
      </p:sp>
      <p:pic>
        <p:nvPicPr>
          <p:cNvPr id="202" name="Imagem 17"/>
          <p:cNvPicPr/>
          <p:nvPr/>
        </p:nvPicPr>
        <p:blipFill>
          <a:blip r:embed="rId2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1515600" y="2091240"/>
            <a:ext cx="62773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333B3B"/>
                </a:solidFill>
                <a:latin typeface="Lato Black"/>
                <a:ea typeface="Lato Black"/>
              </a:rPr>
              <a:t>Proto Persona</a:t>
            </a:r>
            <a:endParaRPr lang="pt-BR" sz="6000" b="0" strike="noStrike" spc="-1"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1984320" y="1719360"/>
            <a:ext cx="160812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SECURIT</a:t>
            </a:r>
            <a:endParaRPr lang="pt-BR" sz="2200" b="0" strike="noStrike" spc="-1"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0" y="4306320"/>
            <a:ext cx="5616000" cy="795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4"/>
          <p:cNvSpPr/>
          <p:nvPr/>
        </p:nvSpPr>
        <p:spPr>
          <a:xfrm>
            <a:off x="1176480" y="5082120"/>
            <a:ext cx="317844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1" strike="noStrike" spc="-1">
                <a:solidFill>
                  <a:srgbClr val="FFFFFF"/>
                </a:solidFill>
                <a:latin typeface="Montserrat"/>
                <a:ea typeface="Montserrat"/>
              </a:rPr>
              <a:t>QUEM</a:t>
            </a:r>
            <a:endParaRPr lang="pt-BR" sz="4800" b="0" strike="noStrike" spc="-1">
              <a:latin typeface="Arial"/>
            </a:endParaRPr>
          </a:p>
        </p:txBody>
      </p:sp>
      <p:sp>
        <p:nvSpPr>
          <p:cNvPr id="207" name="CustomShape 5"/>
          <p:cNvSpPr/>
          <p:nvPr/>
        </p:nvSpPr>
        <p:spPr>
          <a:xfrm>
            <a:off x="1176480" y="6249600"/>
            <a:ext cx="44395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0" strike="noStrike" spc="-1">
                <a:solidFill>
                  <a:srgbClr val="FAF2D0"/>
                </a:solidFill>
                <a:latin typeface="Montserrat Bold"/>
              </a:rPr>
              <a:t>José Ribeiro</a:t>
            </a:r>
            <a:endParaRPr lang="pt-BR" sz="4400" b="0" strike="noStrike" spc="-1">
              <a:latin typeface="Arial"/>
            </a:endParaRPr>
          </a:p>
        </p:txBody>
      </p:sp>
      <p:sp>
        <p:nvSpPr>
          <p:cNvPr id="208" name="CustomShape 6"/>
          <p:cNvSpPr/>
          <p:nvPr/>
        </p:nvSpPr>
        <p:spPr>
          <a:xfrm>
            <a:off x="6880680" y="3479040"/>
            <a:ext cx="7766280" cy="8777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7"/>
          <p:cNvSpPr/>
          <p:nvPr/>
        </p:nvSpPr>
        <p:spPr>
          <a:xfrm>
            <a:off x="7718760" y="4329720"/>
            <a:ext cx="4849920" cy="155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1" strike="noStrike" spc="-1">
                <a:solidFill>
                  <a:srgbClr val="FFFFFF"/>
                </a:solidFill>
                <a:latin typeface="Montserrat"/>
                <a:ea typeface="Montserrat"/>
              </a:rPr>
              <a:t>INFORMAÇÕES </a:t>
            </a:r>
            <a:endParaRPr lang="pt-BR" sz="4800" b="0" strike="noStrike" spc="-1">
              <a:latin typeface="Arial"/>
            </a:endParaRPr>
          </a:p>
        </p:txBody>
      </p:sp>
      <p:sp>
        <p:nvSpPr>
          <p:cNvPr id="210" name="CustomShape 8"/>
          <p:cNvSpPr/>
          <p:nvPr/>
        </p:nvSpPr>
        <p:spPr>
          <a:xfrm>
            <a:off x="7718760" y="5680800"/>
            <a:ext cx="6427080" cy="447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FAF2D0"/>
              </a:buClr>
              <a:buFont typeface="Arial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Montserrat Bold"/>
                <a:ea typeface="Source Sans Pro"/>
              </a:rPr>
              <a:t>Responsável pela segurança da informação de uma empresa de TI;</a:t>
            </a:r>
            <a:endParaRPr lang="pt-BR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3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AF2D0"/>
              </a:buClr>
              <a:buFont typeface="Arial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Montserrat Bold"/>
                <a:ea typeface="Source Sans Pro"/>
              </a:rPr>
              <a:t>Lida com informações de alto sigilo;</a:t>
            </a:r>
            <a:endParaRPr lang="pt-BR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3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AF2D0"/>
              </a:buClr>
              <a:buFont typeface="Arial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Montserrat Bold"/>
                <a:ea typeface="Source Sans Pro"/>
              </a:rPr>
              <a:t>Antenado em tecnologia.</a:t>
            </a:r>
            <a:endParaRPr lang="pt-BR" sz="3600" b="0" strike="noStrike" spc="-1">
              <a:latin typeface="Arial"/>
            </a:endParaRPr>
          </a:p>
        </p:txBody>
      </p:sp>
      <p:sp>
        <p:nvSpPr>
          <p:cNvPr id="211" name="CustomShape 9"/>
          <p:cNvSpPr/>
          <p:nvPr/>
        </p:nvSpPr>
        <p:spPr>
          <a:xfrm>
            <a:off x="15912360" y="723960"/>
            <a:ext cx="8465040" cy="1153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10"/>
          <p:cNvSpPr/>
          <p:nvPr/>
        </p:nvSpPr>
        <p:spPr>
          <a:xfrm>
            <a:off x="16924320" y="2068200"/>
            <a:ext cx="7422840" cy="155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1" strike="noStrike" spc="-1">
                <a:solidFill>
                  <a:srgbClr val="FFFFFF"/>
                </a:solidFill>
                <a:latin typeface="Montserrat"/>
                <a:ea typeface="Montserrat"/>
              </a:rPr>
              <a:t>DORES E NECESSIDADES</a:t>
            </a:r>
            <a:endParaRPr lang="pt-BR" sz="4800" b="0" strike="noStrike" spc="-1">
              <a:latin typeface="Arial"/>
            </a:endParaRPr>
          </a:p>
        </p:txBody>
      </p:sp>
      <p:pic>
        <p:nvPicPr>
          <p:cNvPr id="213" name="Picture 4"/>
          <p:cNvPicPr/>
          <p:nvPr/>
        </p:nvPicPr>
        <p:blipFill>
          <a:blip r:embed="rId2"/>
          <a:stretch/>
        </p:blipFill>
        <p:spPr>
          <a:xfrm>
            <a:off x="1264680" y="7551720"/>
            <a:ext cx="3389040" cy="3349440"/>
          </a:xfrm>
          <a:prstGeom prst="rect">
            <a:avLst/>
          </a:prstGeom>
          <a:ln>
            <a:noFill/>
          </a:ln>
        </p:spPr>
      </p:pic>
      <p:sp>
        <p:nvSpPr>
          <p:cNvPr id="214" name="CustomShape 11"/>
          <p:cNvSpPr/>
          <p:nvPr/>
        </p:nvSpPr>
        <p:spPr>
          <a:xfrm>
            <a:off x="16721640" y="4107240"/>
            <a:ext cx="7116480" cy="722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FAF2D0"/>
              </a:buClr>
              <a:buFont typeface="Arial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Montserrat Bold"/>
                <a:ea typeface="Source Sans Pro"/>
              </a:rPr>
              <a:t>Já sofreu com as consequências do vazamento de dados em sua empresa devido a falhas de sistemas de segurança;</a:t>
            </a:r>
            <a:endParaRPr lang="pt-BR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FAF2D0"/>
                </a:solidFill>
                <a:latin typeface="Montserrat Bold"/>
                <a:ea typeface="Source Sans Pro"/>
              </a:rPr>
              <a:t> </a:t>
            </a:r>
            <a:endParaRPr lang="pt-BR" sz="3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AF2D0"/>
              </a:buClr>
              <a:buFont typeface="Arial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Montserrat Bold"/>
                <a:ea typeface="Source Sans Pro"/>
              </a:rPr>
              <a:t>Quer focar em monitorar sua empresa e não em se preocupar se os sistemas estão funcionando;</a:t>
            </a:r>
            <a:endParaRPr lang="pt-BR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3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AF2D0"/>
              </a:buClr>
              <a:buFont typeface="Arial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Montserrat Bold"/>
                <a:ea typeface="Source Sans Pro"/>
              </a:rPr>
              <a:t>Necessita de praticidade e rapidez em seu dia a dia;</a:t>
            </a:r>
            <a:endParaRPr lang="pt-BR" sz="3600" b="0" strike="noStrike" spc="-1">
              <a:latin typeface="Arial"/>
            </a:endParaRPr>
          </a:p>
        </p:txBody>
      </p:sp>
      <p:pic>
        <p:nvPicPr>
          <p:cNvPr id="215" name="Google Shape;640;p102"/>
          <p:cNvPicPr/>
          <p:nvPr/>
        </p:nvPicPr>
        <p:blipFill>
          <a:blip r:embed="rId3"/>
          <a:stretch/>
        </p:blipFill>
        <p:spPr>
          <a:xfrm rot="2583600">
            <a:off x="5088600" y="7274520"/>
            <a:ext cx="2182680" cy="1829160"/>
          </a:xfrm>
          <a:prstGeom prst="rect">
            <a:avLst/>
          </a:prstGeom>
          <a:ln>
            <a:noFill/>
          </a:ln>
        </p:spPr>
      </p:pic>
      <p:pic>
        <p:nvPicPr>
          <p:cNvPr id="216" name="Google Shape;640;p102"/>
          <p:cNvPicPr/>
          <p:nvPr/>
        </p:nvPicPr>
        <p:blipFill>
          <a:blip r:embed="rId3"/>
          <a:stretch/>
        </p:blipFill>
        <p:spPr>
          <a:xfrm rot="1429200">
            <a:off x="14188320" y="5860800"/>
            <a:ext cx="2182680" cy="1829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1987200" y="2163960"/>
            <a:ext cx="50306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333B3B"/>
                </a:solidFill>
                <a:latin typeface="Lato Black"/>
                <a:ea typeface="Lato Black"/>
              </a:rPr>
              <a:t>StoryBoard</a:t>
            </a:r>
            <a:endParaRPr lang="pt-BR" sz="6000" b="0" strike="noStrike" spc="-1" dirty="0"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0" y="7160040"/>
            <a:ext cx="24377400" cy="65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0" name="Imagem 6"/>
          <p:cNvPicPr/>
          <p:nvPr/>
        </p:nvPicPr>
        <p:blipFill>
          <a:blip r:embed="rId2"/>
          <a:srcRect l="74887" b="50145"/>
          <a:stretch/>
        </p:blipFill>
        <p:spPr>
          <a:xfrm>
            <a:off x="18141480" y="4381560"/>
            <a:ext cx="5898600" cy="7436520"/>
          </a:xfrm>
          <a:prstGeom prst="rect">
            <a:avLst/>
          </a:prstGeom>
          <a:ln>
            <a:noFill/>
          </a:ln>
        </p:spPr>
      </p:pic>
      <p:pic>
        <p:nvPicPr>
          <p:cNvPr id="221" name="Imagem 7"/>
          <p:cNvPicPr/>
          <p:nvPr/>
        </p:nvPicPr>
        <p:blipFill>
          <a:blip r:embed="rId3"/>
          <a:srcRect r="74067" b="50001"/>
          <a:stretch/>
        </p:blipFill>
        <p:spPr>
          <a:xfrm>
            <a:off x="454680" y="4518360"/>
            <a:ext cx="5716440" cy="7178400"/>
          </a:xfrm>
          <a:prstGeom prst="rect">
            <a:avLst/>
          </a:prstGeom>
          <a:ln>
            <a:noFill/>
          </a:ln>
        </p:spPr>
      </p:pic>
      <p:pic>
        <p:nvPicPr>
          <p:cNvPr id="222" name="Imagem 8"/>
          <p:cNvPicPr/>
          <p:nvPr/>
        </p:nvPicPr>
        <p:blipFill>
          <a:blip r:embed="rId4"/>
          <a:srcRect l="25386" r="50001" b="50001"/>
          <a:stretch/>
        </p:blipFill>
        <p:spPr>
          <a:xfrm>
            <a:off x="6261120" y="4460760"/>
            <a:ext cx="5716440" cy="7357320"/>
          </a:xfrm>
          <a:prstGeom prst="rect">
            <a:avLst/>
          </a:prstGeom>
          <a:ln>
            <a:noFill/>
          </a:ln>
        </p:spPr>
      </p:pic>
      <p:pic>
        <p:nvPicPr>
          <p:cNvPr id="223" name="Imagem 10"/>
          <p:cNvPicPr/>
          <p:nvPr/>
        </p:nvPicPr>
        <p:blipFill>
          <a:blip r:embed="rId5"/>
          <a:srcRect l="50000" r="24429" b="50000"/>
          <a:stretch/>
        </p:blipFill>
        <p:spPr>
          <a:xfrm>
            <a:off x="12188880" y="4389120"/>
            <a:ext cx="5741640" cy="7436520"/>
          </a:xfrm>
          <a:prstGeom prst="rect">
            <a:avLst/>
          </a:prstGeom>
          <a:ln>
            <a:noFill/>
          </a:ln>
        </p:spPr>
      </p:pic>
      <p:pic>
        <p:nvPicPr>
          <p:cNvPr id="224" name="Imagem 11"/>
          <p:cNvPicPr/>
          <p:nvPr/>
        </p:nvPicPr>
        <p:blipFill>
          <a:blip r:embed="rId6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1987200" y="2228580"/>
            <a:ext cx="50306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333B3B"/>
                </a:solidFill>
                <a:latin typeface="Lato Black"/>
                <a:ea typeface="Lato Black"/>
              </a:rPr>
              <a:t>StoryBoard</a:t>
            </a:r>
            <a:endParaRPr lang="pt-BR" sz="6000" b="0" strike="noStrike" spc="-1" dirty="0"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0" y="7160040"/>
            <a:ext cx="24377400" cy="65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8" name="Imagem 11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25403" t="48695" r="50269" b="266"/>
          <a:stretch/>
        </p:blipFill>
        <p:spPr>
          <a:xfrm>
            <a:off x="6446880" y="4628160"/>
            <a:ext cx="5741640" cy="7190280"/>
          </a:xfrm>
          <a:prstGeom prst="rect">
            <a:avLst/>
          </a:prstGeom>
          <a:ln>
            <a:noFill/>
          </a:ln>
        </p:spPr>
      </p:pic>
      <p:pic>
        <p:nvPicPr>
          <p:cNvPr id="229" name="Imagem 12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50001" r="74887"/>
          <a:stretch/>
        </p:blipFill>
        <p:spPr>
          <a:xfrm>
            <a:off x="423000" y="4592880"/>
            <a:ext cx="5741640" cy="7196040"/>
          </a:xfrm>
          <a:prstGeom prst="rect">
            <a:avLst/>
          </a:prstGeom>
          <a:ln>
            <a:noFill/>
          </a:ln>
        </p:spPr>
      </p:pic>
      <p:pic>
        <p:nvPicPr>
          <p:cNvPr id="230" name="Imagem 13"/>
          <p:cNvPicPr/>
          <p:nvPr/>
        </p:nvPicPr>
        <p:blipFill>
          <a:blip r:embed="rId6"/>
          <a:srcRect l="75162" t="50001"/>
          <a:stretch/>
        </p:blipFill>
        <p:spPr>
          <a:xfrm>
            <a:off x="12749040" y="4628160"/>
            <a:ext cx="5391360" cy="7190280"/>
          </a:xfrm>
          <a:prstGeom prst="rect">
            <a:avLst/>
          </a:prstGeom>
          <a:ln>
            <a:noFill/>
          </a:ln>
        </p:spPr>
      </p:pic>
      <p:pic>
        <p:nvPicPr>
          <p:cNvPr id="231" name="Imagem 14"/>
          <p:cNvPicPr/>
          <p:nvPr/>
        </p:nvPicPr>
        <p:blipFill>
          <a:blip r:embed="rId7"/>
          <a:srcRect l="50001" t="50001" r="24839"/>
          <a:stretch/>
        </p:blipFill>
        <p:spPr>
          <a:xfrm>
            <a:off x="18563400" y="4628160"/>
            <a:ext cx="5391360" cy="7190280"/>
          </a:xfrm>
          <a:prstGeom prst="rect">
            <a:avLst/>
          </a:prstGeom>
          <a:ln>
            <a:noFill/>
          </a:ln>
        </p:spPr>
      </p:pic>
      <p:pic>
        <p:nvPicPr>
          <p:cNvPr id="232" name="Imagem 15"/>
          <p:cNvPicPr/>
          <p:nvPr/>
        </p:nvPicPr>
        <p:blipFill>
          <a:blip r:embed="rId8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0" y="0"/>
            <a:ext cx="24377400" cy="3716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2"/>
          <p:cNvSpPr/>
          <p:nvPr/>
        </p:nvSpPr>
        <p:spPr>
          <a:xfrm>
            <a:off x="2034720" y="2170350"/>
            <a:ext cx="54558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FFFFFF"/>
                </a:solidFill>
                <a:latin typeface="Lato Black"/>
                <a:ea typeface="Lato Black"/>
              </a:rPr>
              <a:t>User</a:t>
            </a:r>
            <a:r>
              <a:rPr lang="pt-BR" sz="6000" b="1" strike="noStrike" spc="-1" dirty="0">
                <a:solidFill>
                  <a:srgbClr val="FFFFFF"/>
                </a:solidFill>
                <a:latin typeface="Lato Black"/>
                <a:ea typeface="Lato Black"/>
              </a:rPr>
              <a:t> </a:t>
            </a:r>
            <a:r>
              <a:rPr lang="pt-BR" sz="6000" b="1" strike="noStrike" spc="-1" dirty="0" err="1">
                <a:solidFill>
                  <a:srgbClr val="FFFFFF"/>
                </a:solidFill>
                <a:latin typeface="Lato Black"/>
                <a:ea typeface="Lato Black"/>
              </a:rPr>
              <a:t>Stories</a:t>
            </a:r>
            <a:endParaRPr lang="pt-BR" sz="6000" b="0" strike="noStrike" spc="-1" dirty="0">
              <a:latin typeface="Arial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F5E6A1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/>
            </a:endParaRPr>
          </a:p>
        </p:txBody>
      </p:sp>
      <p:sp>
        <p:nvSpPr>
          <p:cNvPr id="236" name="CustomShape 4"/>
          <p:cNvSpPr/>
          <p:nvPr/>
        </p:nvSpPr>
        <p:spPr>
          <a:xfrm>
            <a:off x="2034720" y="5253120"/>
            <a:ext cx="194256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88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#1</a:t>
            </a:r>
            <a:endParaRPr lang="pt-BR" sz="8800" b="0" strike="noStrike" spc="-1">
              <a:latin typeface="Arial"/>
            </a:endParaRPr>
          </a:p>
        </p:txBody>
      </p:sp>
      <p:sp>
        <p:nvSpPr>
          <p:cNvPr id="237" name="CustomShape 5"/>
          <p:cNvSpPr/>
          <p:nvPr/>
        </p:nvSpPr>
        <p:spPr>
          <a:xfrm>
            <a:off x="2034720" y="6858000"/>
            <a:ext cx="8181720" cy="572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>
              <a:lnSpc>
                <a:spcPct val="120000"/>
              </a:lnSpc>
              <a:spcBef>
                <a:spcPts val="799"/>
              </a:spcBef>
            </a:pPr>
            <a:r>
              <a:rPr lang="pt-BR" sz="4000" b="0" strike="noStrike" spc="-1">
                <a:solidFill>
                  <a:srgbClr val="333B3B"/>
                </a:solidFill>
                <a:latin typeface="Montserrat Bold"/>
                <a:ea typeface="Source Sans Pro"/>
              </a:rPr>
              <a:t>Enquanto </a:t>
            </a:r>
            <a:r>
              <a:rPr lang="pt-BR" sz="4000" b="1" strike="noStrike" spc="-1">
                <a:solidFill>
                  <a:srgbClr val="E2BB19"/>
                </a:solidFill>
                <a:latin typeface="Montserrat Bold"/>
                <a:ea typeface="Source Sans Pro"/>
              </a:rPr>
              <a:t>gerente de infraestrutura</a:t>
            </a:r>
            <a:r>
              <a:rPr lang="pt-BR" sz="4000" b="1" strike="noStrike" spc="-1">
                <a:solidFill>
                  <a:srgbClr val="333B3B"/>
                </a:solidFill>
                <a:latin typeface="Montserrat Bold"/>
                <a:ea typeface="Source Sans Pro"/>
              </a:rPr>
              <a:t> </a:t>
            </a:r>
            <a:r>
              <a:rPr lang="pt-BR" sz="4000" b="0" strike="noStrike" spc="-1">
                <a:solidFill>
                  <a:srgbClr val="333B3B"/>
                </a:solidFill>
                <a:latin typeface="Montserrat Bold"/>
                <a:ea typeface="Source Sans Pro"/>
              </a:rPr>
              <a:t>do prédio, preciso me assegurar acerca da segurança dos funcionários e das informações </a:t>
            </a:r>
            <a:endParaRPr lang="pt-BR" sz="4000" b="0" strike="noStrike" spc="-1">
              <a:latin typeface="Arial"/>
            </a:endParaRPr>
          </a:p>
          <a:p>
            <a:pPr>
              <a:lnSpc>
                <a:spcPct val="150000"/>
              </a:lnSpc>
              <a:spcBef>
                <a:spcPts val="879"/>
              </a:spcBef>
            </a:pPr>
            <a:endParaRPr lang="pt-BR" sz="4000" b="0" strike="noStrike" spc="-1">
              <a:latin typeface="Arial"/>
            </a:endParaRPr>
          </a:p>
        </p:txBody>
      </p:sp>
      <p:sp>
        <p:nvSpPr>
          <p:cNvPr id="238" name="CustomShape 6"/>
          <p:cNvSpPr/>
          <p:nvPr/>
        </p:nvSpPr>
        <p:spPr>
          <a:xfrm>
            <a:off x="13395960" y="5247720"/>
            <a:ext cx="194256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88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#2</a:t>
            </a:r>
            <a:endParaRPr lang="pt-BR" sz="8800" b="0" strike="noStrike" spc="-1">
              <a:latin typeface="Arial"/>
            </a:endParaRPr>
          </a:p>
        </p:txBody>
      </p:sp>
      <p:sp>
        <p:nvSpPr>
          <p:cNvPr id="239" name="CustomShape 7"/>
          <p:cNvSpPr/>
          <p:nvPr/>
        </p:nvSpPr>
        <p:spPr>
          <a:xfrm>
            <a:off x="13395960" y="6852240"/>
            <a:ext cx="8181720" cy="425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>
              <a:lnSpc>
                <a:spcPct val="120000"/>
              </a:lnSpc>
              <a:spcBef>
                <a:spcPts val="799"/>
              </a:spcBef>
            </a:pPr>
            <a:r>
              <a:rPr lang="pt-BR" sz="4000" b="0" strike="noStrike" spc="-1">
                <a:solidFill>
                  <a:srgbClr val="333B3B"/>
                </a:solidFill>
                <a:latin typeface="Montserrat Bold"/>
              </a:rPr>
              <a:t>Eu como </a:t>
            </a:r>
            <a:r>
              <a:rPr lang="pt-BR" sz="4000" b="1" strike="noStrike" spc="-1">
                <a:solidFill>
                  <a:srgbClr val="E5BF17"/>
                </a:solidFill>
                <a:latin typeface="Montserrat Bold"/>
              </a:rPr>
              <a:t>gestor do prédio </a:t>
            </a:r>
            <a:r>
              <a:rPr lang="pt-BR" sz="4000" b="0" strike="noStrike" spc="-1">
                <a:solidFill>
                  <a:srgbClr val="333B3B"/>
                </a:solidFill>
                <a:latin typeface="Montserrat Bold"/>
              </a:rPr>
              <a:t>quero me sentir seguro e não perder tempo pensando se os sistemas então ativos.</a:t>
            </a:r>
            <a:endParaRPr lang="pt-BR" sz="4000" b="0" strike="noStrike" spc="-1">
              <a:latin typeface="Arial"/>
            </a:endParaRPr>
          </a:p>
          <a:p>
            <a:pPr>
              <a:lnSpc>
                <a:spcPct val="150000"/>
              </a:lnSpc>
              <a:spcBef>
                <a:spcPts val="879"/>
              </a:spcBef>
            </a:pPr>
            <a:endParaRPr lang="pt-BR" sz="4000" b="0" strike="noStrike" spc="-1">
              <a:latin typeface="Arial"/>
            </a:endParaRPr>
          </a:p>
        </p:txBody>
      </p:sp>
      <p:pic>
        <p:nvPicPr>
          <p:cNvPr id="240" name="Imagem 13"/>
          <p:cNvPicPr/>
          <p:nvPr/>
        </p:nvPicPr>
        <p:blipFill>
          <a:blip r:embed="rId2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41" name="Google Shape;435;p77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9256"/>
          <a:stretch/>
        </p:blipFill>
        <p:spPr>
          <a:xfrm rot="5400000">
            <a:off x="11499840" y="-2427120"/>
            <a:ext cx="1378080" cy="13059720"/>
          </a:xfrm>
          <a:prstGeom prst="rect">
            <a:avLst/>
          </a:prstGeom>
          <a:ln>
            <a:noFill/>
          </a:ln>
        </p:spPr>
      </p:pic>
      <p:sp>
        <p:nvSpPr>
          <p:cNvPr id="242" name="CustomShape 8"/>
          <p:cNvSpPr/>
          <p:nvPr/>
        </p:nvSpPr>
        <p:spPr>
          <a:xfrm>
            <a:off x="0" y="3413520"/>
            <a:ext cx="24377400" cy="45576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56447</TotalTime>
  <Words>462</Words>
  <Application>Microsoft Office PowerPoint</Application>
  <PresentationFormat>Personalizar</PresentationFormat>
  <Paragraphs>113</Paragraphs>
  <Slides>24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24</vt:i4>
      </vt:variant>
    </vt:vector>
  </HeadingPairs>
  <TitlesOfParts>
    <vt:vector size="38" baseType="lpstr">
      <vt:lpstr>Arial</vt:lpstr>
      <vt:lpstr>Lato</vt:lpstr>
      <vt:lpstr>Lato Black</vt:lpstr>
      <vt:lpstr>Lato Light</vt:lpstr>
      <vt:lpstr>Montserrat</vt:lpstr>
      <vt:lpstr>Montserrat Bold</vt:lpstr>
      <vt:lpstr>Montserrat Hairline</vt:lpstr>
      <vt:lpstr>Montserrat Light</vt:lpstr>
      <vt:lpstr>Symbol</vt:lpstr>
      <vt:lpstr>Wingdings</vt:lpstr>
      <vt:lpstr>Office Theme</vt:lpstr>
      <vt:lpstr>Office Theme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Fernanda Esteves</dc:creator>
  <dc:description/>
  <cp:lastModifiedBy>Raissa Domingos</cp:lastModifiedBy>
  <cp:revision>9351</cp:revision>
  <dcterms:created xsi:type="dcterms:W3CDTF">2014-11-12T21:47:38Z</dcterms:created>
  <dcterms:modified xsi:type="dcterms:W3CDTF">2019-11-05T16:38:58Z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Personalizar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22</vt:i4>
  </property>
</Properties>
</file>